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61" r:id="rId6"/>
    <p:sldId id="264" r:id="rId7"/>
    <p:sldId id="278" r:id="rId8"/>
    <p:sldId id="265" r:id="rId9"/>
    <p:sldId id="280" r:id="rId10"/>
    <p:sldId id="262" r:id="rId11"/>
    <p:sldId id="263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0FB59-FBD9-F841-A26C-467B3497B479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12B5C-5E3E-FA44-908F-AE390D2D2DED}">
      <dgm:prSet phldrT="[Text]" custT="1"/>
      <dgm:spPr/>
      <dgm:t>
        <a:bodyPr/>
        <a:lstStyle/>
        <a:p>
          <a:r>
            <a:rPr lang="en-US" sz="2400" dirty="0" smtClean="0"/>
            <a:t>Idea</a:t>
          </a:r>
          <a:endParaRPr lang="en-US" sz="2400" dirty="0"/>
        </a:p>
      </dgm:t>
    </dgm:pt>
    <dgm:pt modelId="{B3EA63E3-7669-474D-A477-971D1124C828}" type="parTrans" cxnId="{98B4739A-9D3D-FD4B-BC01-5F7A2E6F360F}">
      <dgm:prSet/>
      <dgm:spPr/>
      <dgm:t>
        <a:bodyPr/>
        <a:lstStyle/>
        <a:p>
          <a:endParaRPr lang="en-US"/>
        </a:p>
      </dgm:t>
    </dgm:pt>
    <dgm:pt modelId="{ACFD8EFB-FE0A-C64D-993D-BE03869888AA}" type="sibTrans" cxnId="{98B4739A-9D3D-FD4B-BC01-5F7A2E6F360F}">
      <dgm:prSet/>
      <dgm:spPr/>
      <dgm:t>
        <a:bodyPr/>
        <a:lstStyle/>
        <a:p>
          <a:endParaRPr lang="en-US"/>
        </a:p>
      </dgm:t>
    </dgm:pt>
    <dgm:pt modelId="{02E8FFEC-0BAA-A248-A3EF-488BAD40ABD3}">
      <dgm:prSet phldrT="[Text]" custT="1"/>
      <dgm:spPr/>
      <dgm:t>
        <a:bodyPr/>
        <a:lstStyle/>
        <a:p>
          <a:r>
            <a:rPr lang="en-US" sz="2000" dirty="0" smtClean="0"/>
            <a:t>Approach</a:t>
          </a:r>
        </a:p>
        <a:p>
          <a:r>
            <a:rPr lang="en-US" sz="2000" dirty="0" smtClean="0"/>
            <a:t> a consultant</a:t>
          </a:r>
          <a:endParaRPr lang="en-US" sz="2000" dirty="0"/>
        </a:p>
      </dgm:t>
    </dgm:pt>
    <dgm:pt modelId="{F2A3FCB8-1D79-5841-9C85-286CD97CEAB5}" type="parTrans" cxnId="{283F8574-CF1A-144F-A63F-16DC53232ABE}">
      <dgm:prSet/>
      <dgm:spPr/>
      <dgm:t>
        <a:bodyPr/>
        <a:lstStyle/>
        <a:p>
          <a:endParaRPr lang="en-US"/>
        </a:p>
      </dgm:t>
    </dgm:pt>
    <dgm:pt modelId="{DAC6AD9E-D4B8-F143-B41D-EECCD97A785A}" type="sibTrans" cxnId="{283F8574-CF1A-144F-A63F-16DC53232ABE}">
      <dgm:prSet/>
      <dgm:spPr/>
      <dgm:t>
        <a:bodyPr/>
        <a:lstStyle/>
        <a:p>
          <a:endParaRPr lang="en-US"/>
        </a:p>
      </dgm:t>
    </dgm:pt>
    <dgm:pt modelId="{7A6CCD4F-9314-1A42-9F7B-C43420EF0955}">
      <dgm:prSet phldrT="[Text]" custT="1"/>
      <dgm:spPr/>
      <dgm:t>
        <a:bodyPr/>
        <a:lstStyle/>
        <a:p>
          <a:r>
            <a:rPr lang="en-US" sz="2000" dirty="0" smtClean="0"/>
            <a:t>Prof </a:t>
          </a:r>
          <a:r>
            <a:rPr lang="en-US" sz="2000" dirty="0" err="1" smtClean="0"/>
            <a:t>Rantloane</a:t>
          </a:r>
          <a:r>
            <a:rPr lang="en-US" sz="2000" dirty="0" smtClean="0"/>
            <a:t> </a:t>
          </a:r>
        </a:p>
        <a:p>
          <a:r>
            <a:rPr lang="en-US" sz="2000" dirty="0" smtClean="0"/>
            <a:t>assesses idea</a:t>
          </a:r>
          <a:endParaRPr lang="en-US" sz="2000" dirty="0"/>
        </a:p>
      </dgm:t>
    </dgm:pt>
    <dgm:pt modelId="{35BA2EE7-1655-4E40-947E-9CE19801A15F}" type="parTrans" cxnId="{F5C6AD7A-B301-3146-9504-7B4B21649932}">
      <dgm:prSet/>
      <dgm:spPr/>
      <dgm:t>
        <a:bodyPr/>
        <a:lstStyle/>
        <a:p>
          <a:endParaRPr lang="en-US"/>
        </a:p>
      </dgm:t>
    </dgm:pt>
    <dgm:pt modelId="{002DB0E6-3BEE-7047-9559-5B1E54943F7A}" type="sibTrans" cxnId="{F5C6AD7A-B301-3146-9504-7B4B21649932}">
      <dgm:prSet/>
      <dgm:spPr/>
      <dgm:t>
        <a:bodyPr/>
        <a:lstStyle/>
        <a:p>
          <a:endParaRPr lang="en-US"/>
        </a:p>
      </dgm:t>
    </dgm:pt>
    <dgm:pt modelId="{4D45DE6B-D3A5-D647-8C25-1AC038B8F422}">
      <dgm:prSet phldrT="[Text]" custT="1"/>
      <dgm:spPr/>
      <dgm:t>
        <a:bodyPr/>
        <a:lstStyle/>
        <a:p>
          <a:r>
            <a:rPr lang="en-US" sz="2000" dirty="0" smtClean="0"/>
            <a:t>Prof </a:t>
          </a:r>
          <a:r>
            <a:rPr lang="en-US" sz="2000" dirty="0" err="1" smtClean="0"/>
            <a:t>Rantloane</a:t>
          </a:r>
          <a:r>
            <a:rPr lang="en-US" sz="2000" dirty="0" smtClean="0"/>
            <a:t> -&gt; </a:t>
          </a:r>
          <a:endParaRPr lang="en-US" sz="2000" dirty="0" smtClean="0"/>
        </a:p>
        <a:p>
          <a:r>
            <a:rPr lang="en-US" sz="2000" dirty="0" smtClean="0"/>
            <a:t>supervisor</a:t>
          </a:r>
          <a:endParaRPr lang="en-US" sz="2000" dirty="0"/>
        </a:p>
      </dgm:t>
    </dgm:pt>
    <dgm:pt modelId="{1BA50224-3F8C-AF4E-8186-CB45CC33ED80}" type="parTrans" cxnId="{73981DEB-B4D3-AF4B-AFA8-1083BA77ECC8}">
      <dgm:prSet/>
      <dgm:spPr/>
      <dgm:t>
        <a:bodyPr/>
        <a:lstStyle/>
        <a:p>
          <a:endParaRPr lang="en-US"/>
        </a:p>
      </dgm:t>
    </dgm:pt>
    <dgm:pt modelId="{A2BE754E-8EF4-1548-B1B2-B01500F66A26}" type="sibTrans" cxnId="{73981DEB-B4D3-AF4B-AFA8-1083BA77ECC8}">
      <dgm:prSet/>
      <dgm:spPr/>
      <dgm:t>
        <a:bodyPr/>
        <a:lstStyle/>
        <a:p>
          <a:endParaRPr lang="en-US"/>
        </a:p>
      </dgm:t>
    </dgm:pt>
    <dgm:pt modelId="{E9C79A7E-9EE5-664A-A2AF-7316DBBB86CB}">
      <dgm:prSet phldrT="[Text]" custT="1"/>
      <dgm:spPr/>
      <dgm:t>
        <a:bodyPr/>
        <a:lstStyle/>
        <a:p>
          <a:r>
            <a:rPr lang="en-US" sz="2000" dirty="0" err="1" smtClean="0"/>
            <a:t>Hettie</a:t>
          </a:r>
          <a:r>
            <a:rPr lang="en-US" sz="2000" dirty="0" smtClean="0"/>
            <a:t> captures </a:t>
          </a:r>
        </a:p>
        <a:p>
          <a:r>
            <a:rPr lang="en-US" sz="2000" dirty="0" smtClean="0"/>
            <a:t>working title</a:t>
          </a:r>
          <a:endParaRPr lang="en-US" sz="2000" dirty="0"/>
        </a:p>
      </dgm:t>
    </dgm:pt>
    <dgm:pt modelId="{86442DD8-85A6-7948-915A-106F32EC8C93}" type="parTrans" cxnId="{FA840AEE-EB77-3E48-81D8-3170165AA8F1}">
      <dgm:prSet/>
      <dgm:spPr/>
      <dgm:t>
        <a:bodyPr/>
        <a:lstStyle/>
        <a:p>
          <a:endParaRPr lang="en-US"/>
        </a:p>
      </dgm:t>
    </dgm:pt>
    <dgm:pt modelId="{D35B8694-B8E2-A347-9B5B-80BAC2E7330F}" type="sibTrans" cxnId="{FA840AEE-EB77-3E48-81D8-3170165AA8F1}">
      <dgm:prSet/>
      <dgm:spPr/>
      <dgm:t>
        <a:bodyPr/>
        <a:lstStyle/>
        <a:p>
          <a:endParaRPr lang="en-US"/>
        </a:p>
      </dgm:t>
    </dgm:pt>
    <dgm:pt modelId="{5199B232-FD27-DF4A-B0DD-36024AD10157}">
      <dgm:prSet phldrT="[Text]" custT="1"/>
      <dgm:spPr/>
      <dgm:t>
        <a:bodyPr/>
        <a:lstStyle/>
        <a:p>
          <a:pPr algn="ctr"/>
          <a:r>
            <a:rPr lang="en-US" sz="2000" dirty="0" smtClean="0"/>
            <a:t>Student &amp; supervisor:</a:t>
          </a:r>
        </a:p>
        <a:p>
          <a:pPr algn="l"/>
          <a:r>
            <a:rPr lang="en-US" sz="2000" dirty="0" smtClean="0"/>
            <a:t>- Sign agreement</a:t>
          </a:r>
        </a:p>
        <a:p>
          <a:pPr algn="l"/>
          <a:r>
            <a:rPr lang="en-US" sz="2000" dirty="0" smtClean="0"/>
            <a:t>- Develop protocol </a:t>
          </a:r>
        </a:p>
      </dgm:t>
    </dgm:pt>
    <dgm:pt modelId="{B5E88E46-A736-D646-BEFA-FF119115665C}" type="parTrans" cxnId="{D57E59BE-2D6A-3E44-B8C4-8B010406AA5D}">
      <dgm:prSet/>
      <dgm:spPr/>
      <dgm:t>
        <a:bodyPr/>
        <a:lstStyle/>
        <a:p>
          <a:endParaRPr lang="en-US"/>
        </a:p>
      </dgm:t>
    </dgm:pt>
    <dgm:pt modelId="{ED2F5793-58BC-7741-B7B3-284E273EAC90}" type="sibTrans" cxnId="{D57E59BE-2D6A-3E44-B8C4-8B010406AA5D}">
      <dgm:prSet/>
      <dgm:spPr/>
      <dgm:t>
        <a:bodyPr/>
        <a:lstStyle/>
        <a:p>
          <a:endParaRPr lang="en-US"/>
        </a:p>
      </dgm:t>
    </dgm:pt>
    <dgm:pt modelId="{664542CF-5838-A04B-AED0-AE58A95B1091}">
      <dgm:prSet phldrT="[Text]" custT="1"/>
      <dgm:spPr/>
      <dgm:t>
        <a:bodyPr/>
        <a:lstStyle/>
        <a:p>
          <a:r>
            <a:rPr lang="en-US" sz="2000" dirty="0" smtClean="0"/>
            <a:t>Student &amp; supervisor present protocol to committee</a:t>
          </a:r>
          <a:endParaRPr lang="en-US" sz="2000" dirty="0"/>
        </a:p>
      </dgm:t>
    </dgm:pt>
    <dgm:pt modelId="{29CC13BF-CE9C-094A-AF64-4AA9CEC93632}" type="parTrans" cxnId="{7214E96F-BC9E-D142-9EEE-8EA167EFC117}">
      <dgm:prSet/>
      <dgm:spPr/>
      <dgm:t>
        <a:bodyPr/>
        <a:lstStyle/>
        <a:p>
          <a:endParaRPr lang="en-US"/>
        </a:p>
      </dgm:t>
    </dgm:pt>
    <dgm:pt modelId="{C35BA2F7-6819-3C4F-8676-CC3CA555C0BB}" type="sibTrans" cxnId="{7214E96F-BC9E-D142-9EEE-8EA167EFC117}">
      <dgm:prSet/>
      <dgm:spPr/>
      <dgm:t>
        <a:bodyPr/>
        <a:lstStyle/>
        <a:p>
          <a:endParaRPr lang="en-US"/>
        </a:p>
      </dgm:t>
    </dgm:pt>
    <dgm:pt modelId="{24BCB4E1-0A04-6244-9700-C4A0D9F55BE5}">
      <dgm:prSet phldrT="[Text]" custT="1"/>
      <dgm:spPr/>
      <dgm:t>
        <a:bodyPr/>
        <a:lstStyle/>
        <a:p>
          <a:r>
            <a:rPr lang="en-US" sz="2000" dirty="0" err="1" smtClean="0"/>
            <a:t>MMed</a:t>
          </a:r>
          <a:r>
            <a:rPr lang="en-US" sz="2000" dirty="0" smtClean="0"/>
            <a:t> </a:t>
          </a:r>
        </a:p>
        <a:p>
          <a:r>
            <a:rPr lang="en-US" sz="2000" dirty="0" smtClean="0"/>
            <a:t>committee </a:t>
          </a:r>
          <a:endParaRPr lang="en-US" sz="2000" dirty="0"/>
        </a:p>
      </dgm:t>
    </dgm:pt>
    <dgm:pt modelId="{D56ABFE6-1653-904B-9B26-294008DDFB95}" type="parTrans" cxnId="{E5851913-CF52-AA4A-8D3B-0378701F0D5B}">
      <dgm:prSet/>
      <dgm:spPr/>
      <dgm:t>
        <a:bodyPr/>
        <a:lstStyle/>
        <a:p>
          <a:endParaRPr lang="en-US"/>
        </a:p>
      </dgm:t>
    </dgm:pt>
    <dgm:pt modelId="{5D48E28B-0D18-4C44-8181-59EDEEF38CF5}" type="sibTrans" cxnId="{E5851913-CF52-AA4A-8D3B-0378701F0D5B}">
      <dgm:prSet/>
      <dgm:spPr/>
      <dgm:t>
        <a:bodyPr/>
        <a:lstStyle/>
        <a:p>
          <a:endParaRPr lang="en-US"/>
        </a:p>
      </dgm:t>
    </dgm:pt>
    <dgm:pt modelId="{BF50C506-0946-9F45-9513-C783AB13EA12}">
      <dgm:prSet phldrT="[Text]" custT="1"/>
      <dgm:spPr/>
      <dgm:t>
        <a:bodyPr/>
        <a:lstStyle/>
        <a:p>
          <a:r>
            <a:rPr lang="en-US" sz="2000" dirty="0" smtClean="0"/>
            <a:t>Ethics </a:t>
          </a:r>
        </a:p>
        <a:p>
          <a:r>
            <a:rPr lang="en-US" sz="2000" dirty="0" smtClean="0"/>
            <a:t>committee</a:t>
          </a:r>
          <a:endParaRPr lang="en-US" sz="2000" dirty="0"/>
        </a:p>
      </dgm:t>
    </dgm:pt>
    <dgm:pt modelId="{F28CD5A0-7E28-F040-A4A1-E4E292FBE428}" type="parTrans" cxnId="{C6558098-853C-E648-93AF-1EDEC09E9020}">
      <dgm:prSet/>
      <dgm:spPr/>
      <dgm:t>
        <a:bodyPr/>
        <a:lstStyle/>
        <a:p>
          <a:endParaRPr lang="en-US"/>
        </a:p>
      </dgm:t>
    </dgm:pt>
    <dgm:pt modelId="{B36AAB43-C7F6-6349-B565-0A9DCB04D375}" type="sibTrans" cxnId="{C6558098-853C-E648-93AF-1EDEC09E9020}">
      <dgm:prSet/>
      <dgm:spPr/>
      <dgm:t>
        <a:bodyPr/>
        <a:lstStyle/>
        <a:p>
          <a:endParaRPr lang="en-US"/>
        </a:p>
      </dgm:t>
    </dgm:pt>
    <dgm:pt modelId="{6ECD69B7-37B1-4344-AD76-7817ABAF885D}" type="pres">
      <dgm:prSet presAssocID="{2C60FB59-FBD9-F841-A26C-467B3497B4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5BB9D-FCA0-A440-B7BE-79883B43B4B9}" type="pres">
      <dgm:prSet presAssocID="{2C60FB59-FBD9-F841-A26C-467B3497B479}" presName="cycle" presStyleCnt="0"/>
      <dgm:spPr/>
    </dgm:pt>
    <dgm:pt modelId="{2688EF01-7056-634D-BF2C-69621B7E2D88}" type="pres">
      <dgm:prSet presAssocID="{57012B5C-5E3E-FA44-908F-AE390D2D2DED}" presName="nodeFirstNode" presStyleLbl="node1" presStyleIdx="0" presStyleCnt="9" custScaleX="90699" custScaleY="113033" custRadScaleRad="95001" custRadScaleInc="2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086BB-452B-D14A-9D87-3A99286D3E29}" type="pres">
      <dgm:prSet presAssocID="{ACFD8EFB-FE0A-C64D-993D-BE03869888AA}" presName="sibTransFirstNode" presStyleLbl="bgShp" presStyleIdx="0" presStyleCnt="1" custScaleX="108187" custLinFactNeighborX="-5718" custLinFactNeighborY="-2563"/>
      <dgm:spPr/>
      <dgm:t>
        <a:bodyPr/>
        <a:lstStyle/>
        <a:p>
          <a:endParaRPr lang="en-US"/>
        </a:p>
      </dgm:t>
    </dgm:pt>
    <dgm:pt modelId="{27F76525-84A0-7D41-A39E-11644A16CC84}" type="pres">
      <dgm:prSet presAssocID="{24BCB4E1-0A04-6244-9700-C4A0D9F55BE5}" presName="nodeFollowingNodes" presStyleLbl="node1" presStyleIdx="1" presStyleCnt="9" custScaleX="122065" custScaleY="124912" custRadScaleRad="144382" custRadScaleInc="-33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BCCA3-3AD1-8F43-B60D-F6C9ACBF59BF}" type="pres">
      <dgm:prSet presAssocID="{02E8FFEC-0BAA-A248-A3EF-488BAD40ABD3}" presName="nodeFollowingNodes" presStyleLbl="node1" presStyleIdx="2" presStyleCnt="9" custScaleX="105786" custScaleY="157888" custRadScaleRad="112209" custRadScaleInc="-84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DB6FD-D2A5-9141-B7F5-1F85C239A4B2}" type="pres">
      <dgm:prSet presAssocID="{7A6CCD4F-9314-1A42-9F7B-C43420EF0955}" presName="nodeFollowingNodes" presStyleLbl="node1" presStyleIdx="3" presStyleCnt="9" custScaleX="137411" custRadScaleRad="131520" custRadScaleInc="-10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2E71A-782E-F445-BD7F-F5CF5AE10891}" type="pres">
      <dgm:prSet presAssocID="{4D45DE6B-D3A5-D647-8C25-1AC038B8F422}" presName="nodeFollowingNodes" presStyleLbl="node1" presStyleIdx="4" presStyleCnt="9" custScaleX="153466" custScaleY="155270" custRadScaleRad="122599" custRadScaleInc="-139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11A80-C30F-6B45-AA5B-D271BE8A0D02}" type="pres">
      <dgm:prSet presAssocID="{E9C79A7E-9EE5-664A-A2AF-7316DBBB86CB}" presName="nodeFollowingNodes" presStyleLbl="node1" presStyleIdx="5" presStyleCnt="9" custScaleX="137589" custRadScaleRad="115387" custRadScaleInc="-158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AF20B-208B-BA4A-BBFB-1ADE184C11BA}" type="pres">
      <dgm:prSet presAssocID="{5199B232-FD27-DF4A-B0DD-36024AD10157}" presName="nodeFollowingNodes" presStyleLbl="node1" presStyleIdx="6" presStyleCnt="9" custScaleX="189524" custScaleY="159763" custRadScaleRad="106042" custRadScaleInc="-85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0DB4A-5F03-3147-9826-E8D433F1D60F}" type="pres">
      <dgm:prSet presAssocID="{664542CF-5838-A04B-AED0-AE58A95B1091}" presName="nodeFollowingNodes" presStyleLbl="node1" presStyleIdx="7" presStyleCnt="9" custScaleX="183919" custScaleY="156136" custRadScaleRad="139703" custRadScaleInc="-69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E822E-0573-744A-B9D7-2BA292F7E18C}" type="pres">
      <dgm:prSet presAssocID="{BF50C506-0946-9F45-9513-C783AB13EA12}" presName="nodeFollowingNodes" presStyleLbl="node1" presStyleIdx="8" presStyleCnt="9" custScaleX="143329" custScaleY="121831" custRadScaleRad="127439" custRadScaleInc="-36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51913-CF52-AA4A-8D3B-0378701F0D5B}" srcId="{2C60FB59-FBD9-F841-A26C-467B3497B479}" destId="{24BCB4E1-0A04-6244-9700-C4A0D9F55BE5}" srcOrd="1" destOrd="0" parTransId="{D56ABFE6-1653-904B-9B26-294008DDFB95}" sibTransId="{5D48E28B-0D18-4C44-8181-59EDEEF38CF5}"/>
    <dgm:cxn modelId="{45F3D8E8-DC34-FA48-8B42-BA8C0CEC9FA8}" type="presOf" srcId="{664542CF-5838-A04B-AED0-AE58A95B1091}" destId="{8850DB4A-5F03-3147-9826-E8D433F1D60F}" srcOrd="0" destOrd="0" presId="urn:microsoft.com/office/officeart/2005/8/layout/cycle3"/>
    <dgm:cxn modelId="{5E8FC541-0218-374D-BB21-EADE7986791F}" type="presOf" srcId="{BF50C506-0946-9F45-9513-C783AB13EA12}" destId="{F84E822E-0573-744A-B9D7-2BA292F7E18C}" srcOrd="0" destOrd="0" presId="urn:microsoft.com/office/officeart/2005/8/layout/cycle3"/>
    <dgm:cxn modelId="{58F81B1F-56EA-3840-8F83-8E733122FE14}" type="presOf" srcId="{57012B5C-5E3E-FA44-908F-AE390D2D2DED}" destId="{2688EF01-7056-634D-BF2C-69621B7E2D88}" srcOrd="0" destOrd="0" presId="urn:microsoft.com/office/officeart/2005/8/layout/cycle3"/>
    <dgm:cxn modelId="{A1F0CF94-6B87-AE47-85D5-21D5055A8154}" type="presOf" srcId="{24BCB4E1-0A04-6244-9700-C4A0D9F55BE5}" destId="{27F76525-84A0-7D41-A39E-11644A16CC84}" srcOrd="0" destOrd="0" presId="urn:microsoft.com/office/officeart/2005/8/layout/cycle3"/>
    <dgm:cxn modelId="{858D684A-074B-2244-91CD-B6533E613F79}" type="presOf" srcId="{7A6CCD4F-9314-1A42-9F7B-C43420EF0955}" destId="{61EDB6FD-D2A5-9141-B7F5-1F85C239A4B2}" srcOrd="0" destOrd="0" presId="urn:microsoft.com/office/officeart/2005/8/layout/cycle3"/>
    <dgm:cxn modelId="{8A296249-4FB2-AB48-A400-EA1228A93E61}" type="presOf" srcId="{E9C79A7E-9EE5-664A-A2AF-7316DBBB86CB}" destId="{FCF11A80-C30F-6B45-AA5B-D271BE8A0D02}" srcOrd="0" destOrd="0" presId="urn:microsoft.com/office/officeart/2005/8/layout/cycle3"/>
    <dgm:cxn modelId="{D57E59BE-2D6A-3E44-B8C4-8B010406AA5D}" srcId="{2C60FB59-FBD9-F841-A26C-467B3497B479}" destId="{5199B232-FD27-DF4A-B0DD-36024AD10157}" srcOrd="6" destOrd="0" parTransId="{B5E88E46-A736-D646-BEFA-FF119115665C}" sibTransId="{ED2F5793-58BC-7741-B7B3-284E273EAC90}"/>
    <dgm:cxn modelId="{6BE44F76-CBB3-2240-BD96-22F4D633A63A}" type="presOf" srcId="{2C60FB59-FBD9-F841-A26C-467B3497B479}" destId="{6ECD69B7-37B1-4344-AD76-7817ABAF885D}" srcOrd="0" destOrd="0" presId="urn:microsoft.com/office/officeart/2005/8/layout/cycle3"/>
    <dgm:cxn modelId="{7214E96F-BC9E-D142-9EEE-8EA167EFC117}" srcId="{2C60FB59-FBD9-F841-A26C-467B3497B479}" destId="{664542CF-5838-A04B-AED0-AE58A95B1091}" srcOrd="7" destOrd="0" parTransId="{29CC13BF-CE9C-094A-AF64-4AA9CEC93632}" sibTransId="{C35BA2F7-6819-3C4F-8676-CC3CA555C0BB}"/>
    <dgm:cxn modelId="{065A9505-6FB4-0644-83E5-A1CB1AA0AB66}" type="presOf" srcId="{02E8FFEC-0BAA-A248-A3EF-488BAD40ABD3}" destId="{743BCCA3-3AD1-8F43-B60D-F6C9ACBF59BF}" srcOrd="0" destOrd="0" presId="urn:microsoft.com/office/officeart/2005/8/layout/cycle3"/>
    <dgm:cxn modelId="{1DE797C0-70A7-D143-BB3F-1D71AC749338}" type="presOf" srcId="{4D45DE6B-D3A5-D647-8C25-1AC038B8F422}" destId="{F862E71A-782E-F445-BD7F-F5CF5AE10891}" srcOrd="0" destOrd="0" presId="urn:microsoft.com/office/officeart/2005/8/layout/cycle3"/>
    <dgm:cxn modelId="{9A101143-A95C-8B48-A5D0-835D26DD894C}" type="presOf" srcId="{5199B232-FD27-DF4A-B0DD-36024AD10157}" destId="{BD6AF20B-208B-BA4A-BBFB-1ADE184C11BA}" srcOrd="0" destOrd="0" presId="urn:microsoft.com/office/officeart/2005/8/layout/cycle3"/>
    <dgm:cxn modelId="{F5C6AD7A-B301-3146-9504-7B4B21649932}" srcId="{2C60FB59-FBD9-F841-A26C-467B3497B479}" destId="{7A6CCD4F-9314-1A42-9F7B-C43420EF0955}" srcOrd="3" destOrd="0" parTransId="{35BA2EE7-1655-4E40-947E-9CE19801A15F}" sibTransId="{002DB0E6-3BEE-7047-9559-5B1E54943F7A}"/>
    <dgm:cxn modelId="{C6558098-853C-E648-93AF-1EDEC09E9020}" srcId="{2C60FB59-FBD9-F841-A26C-467B3497B479}" destId="{BF50C506-0946-9F45-9513-C783AB13EA12}" srcOrd="8" destOrd="0" parTransId="{F28CD5A0-7E28-F040-A4A1-E4E292FBE428}" sibTransId="{B36AAB43-C7F6-6349-B565-0A9DCB04D375}"/>
    <dgm:cxn modelId="{98B4739A-9D3D-FD4B-BC01-5F7A2E6F360F}" srcId="{2C60FB59-FBD9-F841-A26C-467B3497B479}" destId="{57012B5C-5E3E-FA44-908F-AE390D2D2DED}" srcOrd="0" destOrd="0" parTransId="{B3EA63E3-7669-474D-A477-971D1124C828}" sibTransId="{ACFD8EFB-FE0A-C64D-993D-BE03869888AA}"/>
    <dgm:cxn modelId="{68387FA6-6AA6-6A43-A0AA-C01349354BFC}" type="presOf" srcId="{ACFD8EFB-FE0A-C64D-993D-BE03869888AA}" destId="{1E9086BB-452B-D14A-9D87-3A99286D3E29}" srcOrd="0" destOrd="0" presId="urn:microsoft.com/office/officeart/2005/8/layout/cycle3"/>
    <dgm:cxn modelId="{FA840AEE-EB77-3E48-81D8-3170165AA8F1}" srcId="{2C60FB59-FBD9-F841-A26C-467B3497B479}" destId="{E9C79A7E-9EE5-664A-A2AF-7316DBBB86CB}" srcOrd="5" destOrd="0" parTransId="{86442DD8-85A6-7948-915A-106F32EC8C93}" sibTransId="{D35B8694-B8E2-A347-9B5B-80BAC2E7330F}"/>
    <dgm:cxn modelId="{73981DEB-B4D3-AF4B-AFA8-1083BA77ECC8}" srcId="{2C60FB59-FBD9-F841-A26C-467B3497B479}" destId="{4D45DE6B-D3A5-D647-8C25-1AC038B8F422}" srcOrd="4" destOrd="0" parTransId="{1BA50224-3F8C-AF4E-8186-CB45CC33ED80}" sibTransId="{A2BE754E-8EF4-1548-B1B2-B01500F66A26}"/>
    <dgm:cxn modelId="{283F8574-CF1A-144F-A63F-16DC53232ABE}" srcId="{2C60FB59-FBD9-F841-A26C-467B3497B479}" destId="{02E8FFEC-0BAA-A248-A3EF-488BAD40ABD3}" srcOrd="2" destOrd="0" parTransId="{F2A3FCB8-1D79-5841-9C85-286CD97CEAB5}" sibTransId="{DAC6AD9E-D4B8-F143-B41D-EECCD97A785A}"/>
    <dgm:cxn modelId="{7C516B1B-400A-8D46-8DE1-FF3CBCE47CE2}" type="presParOf" srcId="{6ECD69B7-37B1-4344-AD76-7817ABAF885D}" destId="{B9D5BB9D-FCA0-A440-B7BE-79883B43B4B9}" srcOrd="0" destOrd="0" presId="urn:microsoft.com/office/officeart/2005/8/layout/cycle3"/>
    <dgm:cxn modelId="{A2097B6A-CB56-C54C-AFDE-418F7E44D277}" type="presParOf" srcId="{B9D5BB9D-FCA0-A440-B7BE-79883B43B4B9}" destId="{2688EF01-7056-634D-BF2C-69621B7E2D88}" srcOrd="0" destOrd="0" presId="urn:microsoft.com/office/officeart/2005/8/layout/cycle3"/>
    <dgm:cxn modelId="{EF8C84D2-A798-F04B-A086-79D0840F6C96}" type="presParOf" srcId="{B9D5BB9D-FCA0-A440-B7BE-79883B43B4B9}" destId="{1E9086BB-452B-D14A-9D87-3A99286D3E29}" srcOrd="1" destOrd="0" presId="urn:microsoft.com/office/officeart/2005/8/layout/cycle3"/>
    <dgm:cxn modelId="{8FB684A3-E029-AE4A-A96C-0B034ECA8369}" type="presParOf" srcId="{B9D5BB9D-FCA0-A440-B7BE-79883B43B4B9}" destId="{27F76525-84A0-7D41-A39E-11644A16CC84}" srcOrd="2" destOrd="0" presId="urn:microsoft.com/office/officeart/2005/8/layout/cycle3"/>
    <dgm:cxn modelId="{70A64ABE-F1D5-5F44-A3D9-CE10593C1BE9}" type="presParOf" srcId="{B9D5BB9D-FCA0-A440-B7BE-79883B43B4B9}" destId="{743BCCA3-3AD1-8F43-B60D-F6C9ACBF59BF}" srcOrd="3" destOrd="0" presId="urn:microsoft.com/office/officeart/2005/8/layout/cycle3"/>
    <dgm:cxn modelId="{62DC042C-6953-7742-B810-520E49523422}" type="presParOf" srcId="{B9D5BB9D-FCA0-A440-B7BE-79883B43B4B9}" destId="{61EDB6FD-D2A5-9141-B7F5-1F85C239A4B2}" srcOrd="4" destOrd="0" presId="urn:microsoft.com/office/officeart/2005/8/layout/cycle3"/>
    <dgm:cxn modelId="{171C3BBB-5BDF-FD42-9686-D8B808797C77}" type="presParOf" srcId="{B9D5BB9D-FCA0-A440-B7BE-79883B43B4B9}" destId="{F862E71A-782E-F445-BD7F-F5CF5AE10891}" srcOrd="5" destOrd="0" presId="urn:microsoft.com/office/officeart/2005/8/layout/cycle3"/>
    <dgm:cxn modelId="{53A2D807-133C-3343-8F61-2AF5820320FA}" type="presParOf" srcId="{B9D5BB9D-FCA0-A440-B7BE-79883B43B4B9}" destId="{FCF11A80-C30F-6B45-AA5B-D271BE8A0D02}" srcOrd="6" destOrd="0" presId="urn:microsoft.com/office/officeart/2005/8/layout/cycle3"/>
    <dgm:cxn modelId="{ED8FA0C8-552A-9D49-8FDD-883FE7238AD0}" type="presParOf" srcId="{B9D5BB9D-FCA0-A440-B7BE-79883B43B4B9}" destId="{BD6AF20B-208B-BA4A-BBFB-1ADE184C11BA}" srcOrd="7" destOrd="0" presId="urn:microsoft.com/office/officeart/2005/8/layout/cycle3"/>
    <dgm:cxn modelId="{4077748C-BF00-D34E-A712-B0722382CBEF}" type="presParOf" srcId="{B9D5BB9D-FCA0-A440-B7BE-79883B43B4B9}" destId="{8850DB4A-5F03-3147-9826-E8D433F1D60F}" srcOrd="8" destOrd="0" presId="urn:microsoft.com/office/officeart/2005/8/layout/cycle3"/>
    <dgm:cxn modelId="{B9A671FF-9C89-9448-9821-95E7A5EEC73D}" type="presParOf" srcId="{B9D5BB9D-FCA0-A440-B7BE-79883B43B4B9}" destId="{F84E822E-0573-744A-B9D7-2BA292F7E18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086BB-452B-D14A-9D87-3A99286D3E29}">
      <dsp:nvSpPr>
        <dsp:cNvPr id="0" name=""/>
        <dsp:cNvSpPr/>
      </dsp:nvSpPr>
      <dsp:spPr>
        <a:xfrm>
          <a:off x="1240987" y="-141519"/>
          <a:ext cx="6100089" cy="5638467"/>
        </a:xfrm>
        <a:prstGeom prst="circularArrow">
          <a:avLst>
            <a:gd name="adj1" fmla="val 5544"/>
            <a:gd name="adj2" fmla="val 330680"/>
            <a:gd name="adj3" fmla="val 14859885"/>
            <a:gd name="adj4" fmla="val 1675555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88EF01-7056-634D-BF2C-69621B7E2D88}">
      <dsp:nvSpPr>
        <dsp:cNvPr id="0" name=""/>
        <dsp:cNvSpPr/>
      </dsp:nvSpPr>
      <dsp:spPr>
        <a:xfrm>
          <a:off x="3953125" y="-1114"/>
          <a:ext cx="1320627" cy="822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Idea</a:t>
          </a:r>
          <a:endParaRPr lang="en-US" sz="2400" kern="1200" dirty="0"/>
        </a:p>
      </dsp:txBody>
      <dsp:txXfrm>
        <a:off x="3993296" y="39057"/>
        <a:ext cx="1240285" cy="742569"/>
      </dsp:txXfrm>
    </dsp:sp>
    <dsp:sp modelId="{27F76525-84A0-7D41-A39E-11644A16CC84}">
      <dsp:nvSpPr>
        <dsp:cNvPr id="0" name=""/>
        <dsp:cNvSpPr/>
      </dsp:nvSpPr>
      <dsp:spPr>
        <a:xfrm>
          <a:off x="255672" y="1750028"/>
          <a:ext cx="1777334" cy="9093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MMed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committee </a:t>
          </a:r>
          <a:endParaRPr lang="en-US" sz="2000" kern="1200" dirty="0"/>
        </a:p>
      </dsp:txBody>
      <dsp:txXfrm>
        <a:off x="300065" y="1794421"/>
        <a:ext cx="1688548" cy="820608"/>
      </dsp:txXfrm>
    </dsp:sp>
    <dsp:sp modelId="{743BCCA3-3AD1-8F43-B60D-F6C9ACBF59BF}">
      <dsp:nvSpPr>
        <dsp:cNvPr id="0" name=""/>
        <dsp:cNvSpPr/>
      </dsp:nvSpPr>
      <dsp:spPr>
        <a:xfrm>
          <a:off x="5863100" y="367897"/>
          <a:ext cx="1540303" cy="1149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Approach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a consultant</a:t>
          </a:r>
          <a:endParaRPr lang="en-US" sz="2000" kern="1200" dirty="0"/>
        </a:p>
      </dsp:txBody>
      <dsp:txXfrm>
        <a:off x="5919212" y="424009"/>
        <a:ext cx="1428079" cy="1037244"/>
      </dsp:txXfrm>
    </dsp:sp>
    <dsp:sp modelId="{61EDB6FD-D2A5-9141-B7F5-1F85C239A4B2}">
      <dsp:nvSpPr>
        <dsp:cNvPr id="0" name=""/>
        <dsp:cNvSpPr/>
      </dsp:nvSpPr>
      <dsp:spPr>
        <a:xfrm>
          <a:off x="6592885" y="1857564"/>
          <a:ext cx="2000780" cy="728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 </a:t>
          </a:r>
          <a:r>
            <a:rPr lang="en-US" sz="2000" kern="1200" dirty="0" err="1" smtClean="0"/>
            <a:t>Rantloane</a:t>
          </a:r>
          <a:r>
            <a:rPr lang="en-US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assesses idea</a:t>
          </a:r>
          <a:endParaRPr lang="en-US" sz="2000" kern="1200" dirty="0"/>
        </a:p>
      </dsp:txBody>
      <dsp:txXfrm>
        <a:off x="6628424" y="1893103"/>
        <a:ext cx="1929702" cy="656949"/>
      </dsp:txXfrm>
    </dsp:sp>
    <dsp:sp modelId="{F862E71A-782E-F445-BD7F-F5CF5AE10891}">
      <dsp:nvSpPr>
        <dsp:cNvPr id="0" name=""/>
        <dsp:cNvSpPr/>
      </dsp:nvSpPr>
      <dsp:spPr>
        <a:xfrm>
          <a:off x="6236639" y="3130239"/>
          <a:ext cx="2234550" cy="11304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 </a:t>
          </a:r>
          <a:r>
            <a:rPr lang="en-US" sz="2000" kern="1200" dirty="0" err="1" smtClean="0"/>
            <a:t>Rantloane</a:t>
          </a:r>
          <a:r>
            <a:rPr lang="en-US" sz="2000" kern="1200" dirty="0" smtClean="0"/>
            <a:t> -&gt; 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supervisor</a:t>
          </a:r>
          <a:endParaRPr lang="en-US" sz="2000" kern="1200" dirty="0"/>
        </a:p>
      </dsp:txBody>
      <dsp:txXfrm>
        <a:off x="6291821" y="3185421"/>
        <a:ext cx="2124186" cy="1020044"/>
      </dsp:txXfrm>
    </dsp:sp>
    <dsp:sp modelId="{FCF11A80-C30F-6B45-AA5B-D271BE8A0D02}">
      <dsp:nvSpPr>
        <dsp:cNvPr id="0" name=""/>
        <dsp:cNvSpPr/>
      </dsp:nvSpPr>
      <dsp:spPr>
        <a:xfrm>
          <a:off x="5256000" y="4541035"/>
          <a:ext cx="2003372" cy="728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Hettie</a:t>
          </a:r>
          <a:r>
            <a:rPr lang="en-US" sz="2000" kern="1200" dirty="0" smtClean="0"/>
            <a:t> captures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working title</a:t>
          </a:r>
          <a:endParaRPr lang="en-US" sz="2000" kern="1200" dirty="0"/>
        </a:p>
      </dsp:txBody>
      <dsp:txXfrm>
        <a:off x="5291539" y="4576574"/>
        <a:ext cx="1932294" cy="656949"/>
      </dsp:txXfrm>
    </dsp:sp>
    <dsp:sp modelId="{BD6AF20B-208B-BA4A-BBFB-1ADE184C11BA}">
      <dsp:nvSpPr>
        <dsp:cNvPr id="0" name=""/>
        <dsp:cNvSpPr/>
      </dsp:nvSpPr>
      <dsp:spPr>
        <a:xfrm>
          <a:off x="1960516" y="4234380"/>
          <a:ext cx="2759575" cy="1163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&amp; supervisor: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Sign agreement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Develop protocol </a:t>
          </a:r>
        </a:p>
      </dsp:txBody>
      <dsp:txXfrm>
        <a:off x="2017295" y="4291159"/>
        <a:ext cx="2646017" cy="1049561"/>
      </dsp:txXfrm>
    </dsp:sp>
    <dsp:sp modelId="{8850DB4A-5F03-3147-9826-E8D433F1D60F}">
      <dsp:nvSpPr>
        <dsp:cNvPr id="0" name=""/>
        <dsp:cNvSpPr/>
      </dsp:nvSpPr>
      <dsp:spPr>
        <a:xfrm>
          <a:off x="8" y="3004299"/>
          <a:ext cx="2677963" cy="11367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&amp; supervisor present protocol to committee</a:t>
          </a:r>
          <a:endParaRPr lang="en-US" sz="2000" kern="1200" dirty="0"/>
        </a:p>
      </dsp:txBody>
      <dsp:txXfrm>
        <a:off x="55498" y="3059789"/>
        <a:ext cx="2566983" cy="1025733"/>
      </dsp:txXfrm>
    </dsp:sp>
    <dsp:sp modelId="{F84E822E-0573-744A-B9D7-2BA292F7E18C}">
      <dsp:nvSpPr>
        <dsp:cNvPr id="0" name=""/>
        <dsp:cNvSpPr/>
      </dsp:nvSpPr>
      <dsp:spPr>
        <a:xfrm>
          <a:off x="1084275" y="415190"/>
          <a:ext cx="2086950" cy="886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Ethics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committee</a:t>
          </a:r>
          <a:endParaRPr lang="en-US" sz="2000" kern="1200" dirty="0"/>
        </a:p>
      </dsp:txBody>
      <dsp:txXfrm>
        <a:off x="1127573" y="458488"/>
        <a:ext cx="2000354" cy="800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882CE-627A-4051-8E5C-0E120C1DF533}" type="datetimeFigureOut">
              <a:rPr lang="en-ZA" smtClean="0"/>
              <a:t>11/11/16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B1A03-3813-4083-8287-2326BDD534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980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2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0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B8A1-2ECC-A34B-A5E3-7F3E002F2E5B}" type="datetimeFigureOut">
              <a:rPr lang="en-US" smtClean="0"/>
              <a:t>11/11/16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F959D-5B04-2F49-BBE7-513EBDA0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.ac.z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.ac.z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.ac.za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.ac.z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stelle.grobler@up.ac.z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.ac.z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.ac.z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committee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6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1. Vancouver style: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smtClean="0">
                <a:hlinkClick r:id="rId2"/>
              </a:rPr>
              <a:t>www.up.ac.za</a:t>
            </a:r>
            <a:r>
              <a:rPr lang="en-US" dirty="0" smtClean="0"/>
              <a:t> -&gt; library –&gt; Services -&gt; Referencing –&gt; Vancouver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2. </a:t>
            </a:r>
            <a:r>
              <a:rPr lang="en-US" u="sng" dirty="0" err="1" smtClean="0"/>
              <a:t>Refworks</a:t>
            </a:r>
            <a:r>
              <a:rPr lang="en-US" u="sng" dirty="0" smtClean="0"/>
              <a:t>/Endnote:</a:t>
            </a:r>
          </a:p>
          <a:p>
            <a:r>
              <a:rPr lang="en-US" dirty="0" smtClean="0">
                <a:hlinkClick r:id="rId2"/>
              </a:rPr>
              <a:t>www.up.ac.za</a:t>
            </a:r>
            <a:r>
              <a:rPr lang="en-US" dirty="0" smtClean="0"/>
              <a:t> -&gt; library –&gt; Services -&gt; Referencing –&gt; </a:t>
            </a:r>
            <a:r>
              <a:rPr lang="en-US" dirty="0" err="1" smtClean="0"/>
              <a:t>Refworks</a:t>
            </a:r>
            <a:r>
              <a:rPr lang="en-US" dirty="0" smtClean="0"/>
              <a:t>/Endnote tutorials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9999" y="391583"/>
            <a:ext cx="3937001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r>
              <a:rPr lang="en-US" u="sng" dirty="0" smtClean="0"/>
              <a:t>Google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University of Pretoria memorandum of agreement supervisor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</a:t>
            </a:r>
            <a:r>
              <a:rPr lang="en-US" dirty="0" err="1" smtClean="0"/>
              <a:t>Hettie</a:t>
            </a:r>
            <a:r>
              <a:rPr lang="en-US" dirty="0" smtClean="0"/>
              <a:t> (</a:t>
            </a:r>
            <a:r>
              <a:rPr lang="en-US" dirty="0" err="1" smtClean="0"/>
              <a:t>hettie.steyn@up.ac.za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1-11 at 2.1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97" y="0"/>
            <a:ext cx="6054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3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MMed</a:t>
            </a:r>
            <a:r>
              <a:rPr lang="en-US" dirty="0" smtClean="0"/>
              <a:t> committee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www.up.ac.za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Schools and </a:t>
            </a:r>
            <a:r>
              <a:rPr lang="en-US" dirty="0" err="1" smtClean="0"/>
              <a:t>depts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School of Medicine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Postgraduate students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MMed</a:t>
            </a:r>
            <a:r>
              <a:rPr lang="en-US" dirty="0" smtClean="0"/>
              <a:t> </a:t>
            </a:r>
            <a:r>
              <a:rPr lang="en-US" dirty="0" smtClean="0"/>
              <a:t>protocol Committee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committee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www.up.ac.za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Faculties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Faculty of Health Sciences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</a:p>
          <a:p>
            <a:pPr marL="0" indent="0">
              <a:buNone/>
            </a:pPr>
            <a:r>
              <a:rPr lang="en-US" dirty="0" smtClean="0"/>
              <a:t>Research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ethics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 application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Submission dates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TNM 800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www.up.ac.za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dirty="0" err="1" smtClean="0"/>
              <a:t>Faculties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/>
              <a:t>Faculty</a:t>
            </a:r>
            <a:r>
              <a:rPr lang="en-US" dirty="0" smtClean="0"/>
              <a:t> </a:t>
            </a:r>
            <a:r>
              <a:rPr lang="en-US" dirty="0"/>
              <a:t>of Health Sciences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ZA" dirty="0" smtClean="0"/>
              <a:t>Academic Programmes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TNM </a:t>
            </a:r>
            <a:r>
              <a:rPr lang="en-US" dirty="0"/>
              <a:t>800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 smtClean="0"/>
              <a:t>You will be assigned a date</a:t>
            </a:r>
          </a:p>
          <a:p>
            <a:r>
              <a:rPr lang="en-ZA" dirty="0" smtClean="0"/>
              <a:t>If you choose your  own – check leave roster</a:t>
            </a:r>
          </a:p>
          <a:p>
            <a:r>
              <a:rPr lang="en-ZA" dirty="0" smtClean="0"/>
              <a:t>YOU NEED A DRAFT PROTOCOL UPON REGISTRATION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026833" y="391583"/>
            <a:ext cx="3238500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1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assistance with literature search and referencing.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Estelle </a:t>
            </a:r>
            <a:r>
              <a:rPr lang="en-US" dirty="0" err="1" smtClean="0"/>
              <a:t>Grobler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estelle.grobler@</a:t>
            </a:r>
            <a:r>
              <a:rPr lang="en-US" dirty="0" smtClean="0">
                <a:hlinkClick r:id="rId2"/>
              </a:rPr>
              <a:t>up.ac.za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+27 12 354 2613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1000" y="391583"/>
            <a:ext cx="3323168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9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Registrars: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line</a:t>
            </a:r>
            <a:r>
              <a:rPr lang="en-US" dirty="0" smtClean="0"/>
              <a:t>: Jan Pretorius research fund (SASA) –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www.sasaweb.com</a:t>
            </a:r>
            <a:r>
              <a:rPr lang="en-US" dirty="0"/>
              <a:t>/scholarship/JPRF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line</a:t>
            </a:r>
            <a:r>
              <a:rPr lang="en-US" dirty="0" smtClean="0"/>
              <a:t>: </a:t>
            </a:r>
            <a:r>
              <a:rPr lang="en-US" dirty="0" err="1" smtClean="0"/>
              <a:t>Dept</a:t>
            </a:r>
            <a:r>
              <a:rPr lang="en-US" dirty="0" smtClean="0"/>
              <a:t> Anaesthesiology –</a:t>
            </a:r>
          </a:p>
          <a:p>
            <a:pPr marL="0" indent="0">
              <a:buNone/>
            </a:pPr>
            <a:r>
              <a:rPr lang="en-US" dirty="0" smtClean="0"/>
              <a:t>Approach </a:t>
            </a:r>
            <a:r>
              <a:rPr lang="en-US" dirty="0" err="1" smtClean="0"/>
              <a:t>dept</a:t>
            </a:r>
            <a:r>
              <a:rPr lang="en-US" dirty="0" smtClean="0"/>
              <a:t> research committee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Turnitin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 Originality report (checks for plagiarism)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contact Research Committee when your final dissertation is ready for submission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Report will be supplied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8583" y="391583"/>
            <a:ext cx="296333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3083"/>
            <a:ext cx="8229600" cy="3893080"/>
          </a:xfrm>
        </p:spPr>
        <p:txBody>
          <a:bodyPr/>
          <a:lstStyle/>
          <a:p>
            <a:r>
              <a:rPr lang="en-US" dirty="0" smtClean="0"/>
              <a:t>Early initiation of research – follow process</a:t>
            </a:r>
          </a:p>
          <a:p>
            <a:r>
              <a:rPr lang="en-US" dirty="0" smtClean="0"/>
              <a:t>Ethical conduct of research</a:t>
            </a:r>
          </a:p>
          <a:p>
            <a:r>
              <a:rPr lang="en-US" dirty="0" smtClean="0"/>
              <a:t>Driving the process</a:t>
            </a:r>
          </a:p>
          <a:p>
            <a:r>
              <a:rPr lang="en-US" dirty="0" smtClean="0"/>
              <a:t>Write-up</a:t>
            </a:r>
          </a:p>
          <a:p>
            <a:r>
              <a:rPr lang="en-US" dirty="0" smtClean="0"/>
              <a:t>Finish prior to sitting FCA 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of the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Rantloane</a:t>
            </a:r>
            <a:endParaRPr lang="en-US" dirty="0" smtClean="0"/>
          </a:p>
          <a:p>
            <a:r>
              <a:rPr lang="en-US" dirty="0" smtClean="0"/>
              <a:t>Dr Spijkerman</a:t>
            </a:r>
          </a:p>
          <a:p>
            <a:r>
              <a:rPr lang="en-US" dirty="0" smtClean="0"/>
              <a:t>Dr </a:t>
            </a:r>
            <a:r>
              <a:rPr lang="en-US" dirty="0" err="1" smtClean="0"/>
              <a:t>Khobo-Mpe</a:t>
            </a:r>
            <a:endParaRPr lang="en-US" dirty="0" smtClean="0"/>
          </a:p>
          <a:p>
            <a:r>
              <a:rPr lang="en-US" dirty="0" smtClean="0"/>
              <a:t>Dr Dippenaar</a:t>
            </a:r>
          </a:p>
          <a:p>
            <a:r>
              <a:rPr lang="en-US" dirty="0" smtClean="0"/>
              <a:t>Dr </a:t>
            </a:r>
            <a:r>
              <a:rPr lang="en-US" dirty="0" err="1" smtClean="0"/>
              <a:t>Alberts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of supervisor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/>
          <a:lstStyle/>
          <a:p>
            <a:r>
              <a:rPr lang="en-US" dirty="0" smtClean="0"/>
              <a:t>Guidance – developing idea/protocol/conduct</a:t>
            </a:r>
          </a:p>
          <a:p>
            <a:r>
              <a:rPr lang="en-US" dirty="0" smtClean="0"/>
              <a:t>Availability </a:t>
            </a:r>
          </a:p>
          <a:p>
            <a:r>
              <a:rPr lang="en-US" dirty="0" smtClean="0"/>
              <a:t>Acceptable turn-around time when reviewing provisional work</a:t>
            </a:r>
          </a:p>
          <a:p>
            <a:endParaRPr lang="en-US" dirty="0"/>
          </a:p>
          <a:p>
            <a:r>
              <a:rPr lang="en-US" dirty="0" smtClean="0"/>
              <a:t>NOT TO DO THE RESEARCH FOR THE REGISTRAR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5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59" y="1405397"/>
            <a:ext cx="5080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17" y="1600200"/>
            <a:ext cx="848783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Assess protocols </a:t>
            </a:r>
            <a:r>
              <a:rPr lang="en-US" dirty="0" err="1" smtClean="0"/>
              <a:t>i.t.o</a:t>
            </a:r>
            <a:r>
              <a:rPr lang="en-US" dirty="0" smtClean="0"/>
              <a:t> </a:t>
            </a:r>
            <a:r>
              <a:rPr lang="en-US" dirty="0"/>
              <a:t>feasibility </a:t>
            </a:r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database of </a:t>
            </a:r>
            <a:r>
              <a:rPr lang="en-US" dirty="0" smtClean="0"/>
              <a:t>research </a:t>
            </a:r>
          </a:p>
          <a:p>
            <a:r>
              <a:rPr lang="en-US" dirty="0"/>
              <a:t>Assess </a:t>
            </a:r>
            <a:r>
              <a:rPr lang="en-US" dirty="0" smtClean="0"/>
              <a:t>funding applications</a:t>
            </a:r>
            <a:endParaRPr lang="en-US" dirty="0" smtClean="0">
              <a:effectLst/>
            </a:endParaRPr>
          </a:p>
          <a:p>
            <a:r>
              <a:rPr lang="en-US" dirty="0" smtClean="0"/>
              <a:t>Co-supervision (increase capacity) </a:t>
            </a:r>
          </a:p>
          <a:p>
            <a:r>
              <a:rPr lang="en-US" dirty="0"/>
              <a:t>C</a:t>
            </a:r>
            <a:r>
              <a:rPr lang="en-US" dirty="0" smtClean="0"/>
              <a:t>ompile </a:t>
            </a:r>
            <a:r>
              <a:rPr lang="en-US" dirty="0"/>
              <a:t>a research info pack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Ensure registrars start with projects timeously</a:t>
            </a:r>
          </a:p>
          <a:p>
            <a:r>
              <a:rPr lang="en-US" dirty="0" smtClean="0"/>
              <a:t>Coordinate Friday afternoon research activities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1833" y="391583"/>
            <a:ext cx="6868584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609929"/>
              </p:ext>
            </p:extLst>
          </p:nvPr>
        </p:nvGraphicFramePr>
        <p:xfrm>
          <a:off x="211667" y="1143000"/>
          <a:ext cx="8593666" cy="539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/>
          <a:srcRect t="1115" b="1115"/>
          <a:stretch>
            <a:fillRect/>
          </a:stretch>
        </p:blipFill>
        <p:spPr>
          <a:xfrm>
            <a:off x="3196168" y="2679702"/>
            <a:ext cx="3111500" cy="17112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2917" y="306916"/>
            <a:ext cx="4032250" cy="7514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 info/documents: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62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Scientific writing guidelines</a:t>
            </a:r>
          </a:p>
          <a:p>
            <a:r>
              <a:rPr lang="en-US" dirty="0" smtClean="0"/>
              <a:t>Protocol template</a:t>
            </a:r>
          </a:p>
          <a:p>
            <a:r>
              <a:rPr lang="en-US" dirty="0" smtClean="0"/>
              <a:t>Protocol assessment template</a:t>
            </a:r>
          </a:p>
          <a:p>
            <a:r>
              <a:rPr lang="en-US" dirty="0" smtClean="0"/>
              <a:t>Referencing: Vancouver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Refworks</a:t>
            </a:r>
            <a:r>
              <a:rPr lang="en-US" dirty="0" smtClean="0"/>
              <a:t>/Endnote info</a:t>
            </a:r>
          </a:p>
          <a:p>
            <a:r>
              <a:rPr lang="en-US" dirty="0" smtClean="0"/>
              <a:t>Supervisor agreement</a:t>
            </a:r>
          </a:p>
          <a:p>
            <a:r>
              <a:rPr lang="en-US" dirty="0" err="1" smtClean="0"/>
              <a:t>MMed</a:t>
            </a:r>
            <a:r>
              <a:rPr lang="en-US" dirty="0" smtClean="0"/>
              <a:t>/ethics committee dates</a:t>
            </a:r>
          </a:p>
          <a:p>
            <a:r>
              <a:rPr lang="en-US" dirty="0" smtClean="0"/>
              <a:t>TNM 800</a:t>
            </a:r>
          </a:p>
          <a:p>
            <a:r>
              <a:rPr lang="en-US" dirty="0" smtClean="0"/>
              <a:t>Librarian contact details</a:t>
            </a:r>
          </a:p>
          <a:p>
            <a:r>
              <a:rPr lang="en-US" dirty="0" smtClean="0"/>
              <a:t>Funding opportunities</a:t>
            </a:r>
          </a:p>
          <a:p>
            <a:r>
              <a:rPr lang="en-US" dirty="0" smtClean="0"/>
              <a:t>Originality report - </a:t>
            </a:r>
            <a:r>
              <a:rPr lang="en-US" dirty="0" err="1" smtClean="0"/>
              <a:t>Turnitin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5583" y="391583"/>
            <a:ext cx="5365750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www.up.ac.za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Schools and </a:t>
            </a:r>
            <a:r>
              <a:rPr lang="en-US" dirty="0" err="1" smtClean="0"/>
              <a:t>depts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School of Medicine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Postgraduate students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Mmed</a:t>
            </a:r>
            <a:r>
              <a:rPr lang="en-US" dirty="0" smtClean="0"/>
              <a:t> protocol Committee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Protocol template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6749" y="391583"/>
            <a:ext cx="5207001" cy="102605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1 at 2.2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36" y="0"/>
            <a:ext cx="4678931" cy="66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www.up.ac.za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Schools and </a:t>
            </a:r>
            <a:r>
              <a:rPr lang="en-US" dirty="0" err="1" smtClean="0"/>
              <a:t>depts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School of Medicine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Postgraduate students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Mmed</a:t>
            </a:r>
            <a:r>
              <a:rPr lang="en-US" dirty="0" smtClean="0"/>
              <a:t> protocol Committee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Critical appraisal 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9833" y="391583"/>
            <a:ext cx="5778500" cy="11006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11 at 2.2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6" y="0"/>
            <a:ext cx="374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8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439</Words>
  <Application>Microsoft Macintosh PowerPoint</Application>
  <PresentationFormat>On-screen Show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Research committee</vt:lpstr>
      <vt:lpstr>Members of the committee</vt:lpstr>
      <vt:lpstr>Functions of the committee</vt:lpstr>
      <vt:lpstr>Getting started</vt:lpstr>
      <vt:lpstr>NB info/documents:</vt:lpstr>
      <vt:lpstr>Protocol template</vt:lpstr>
      <vt:lpstr>PowerPoint Presentation</vt:lpstr>
      <vt:lpstr>Assessment template</vt:lpstr>
      <vt:lpstr>PowerPoint Presentation</vt:lpstr>
      <vt:lpstr>Referencing:</vt:lpstr>
      <vt:lpstr>Supervisor agreement</vt:lpstr>
      <vt:lpstr>PowerPoint Presentation</vt:lpstr>
      <vt:lpstr>MMed committee dates</vt:lpstr>
      <vt:lpstr>Ethics committee dates</vt:lpstr>
      <vt:lpstr>TNM 800</vt:lpstr>
      <vt:lpstr>Librarian</vt:lpstr>
      <vt:lpstr>Funding opportunities</vt:lpstr>
      <vt:lpstr>Turnitin</vt:lpstr>
      <vt:lpstr>Your responsibilities</vt:lpstr>
      <vt:lpstr>Responsibility of supervisor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committee</dc:title>
  <dc:creator>Sandra Spijkerman</dc:creator>
  <cp:lastModifiedBy>Sandra Spijkerman</cp:lastModifiedBy>
  <cp:revision>41</cp:revision>
  <cp:lastPrinted>2016-11-11T04:57:05Z</cp:lastPrinted>
  <dcterms:created xsi:type="dcterms:W3CDTF">2016-11-10T19:01:20Z</dcterms:created>
  <dcterms:modified xsi:type="dcterms:W3CDTF">2016-11-11T12:36:04Z</dcterms:modified>
</cp:coreProperties>
</file>