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364" r:id="rId3"/>
    <p:sldId id="342" r:id="rId4"/>
    <p:sldId id="336" r:id="rId5"/>
    <p:sldId id="341" r:id="rId6"/>
    <p:sldId id="337" r:id="rId7"/>
    <p:sldId id="338" r:id="rId8"/>
    <p:sldId id="339" r:id="rId9"/>
    <p:sldId id="340" r:id="rId10"/>
    <p:sldId id="343" r:id="rId11"/>
    <p:sldId id="257" r:id="rId12"/>
    <p:sldId id="344" r:id="rId13"/>
    <p:sldId id="258" r:id="rId14"/>
    <p:sldId id="259" r:id="rId15"/>
    <p:sldId id="260" r:id="rId16"/>
    <p:sldId id="261" r:id="rId17"/>
    <p:sldId id="365" r:id="rId18"/>
    <p:sldId id="262" r:id="rId19"/>
    <p:sldId id="263" r:id="rId20"/>
    <p:sldId id="264" r:id="rId21"/>
    <p:sldId id="345" r:id="rId22"/>
    <p:sldId id="346" r:id="rId23"/>
    <p:sldId id="265" r:id="rId24"/>
    <p:sldId id="366" r:id="rId25"/>
    <p:sldId id="266" r:id="rId26"/>
    <p:sldId id="267" r:id="rId27"/>
    <p:sldId id="268" r:id="rId28"/>
    <p:sldId id="362" r:id="rId29"/>
    <p:sldId id="269" r:id="rId30"/>
    <p:sldId id="270" r:id="rId31"/>
    <p:sldId id="271" r:id="rId32"/>
    <p:sldId id="272" r:id="rId33"/>
    <p:sldId id="273" r:id="rId34"/>
    <p:sldId id="359" r:id="rId35"/>
    <p:sldId id="360" r:id="rId36"/>
    <p:sldId id="361" r:id="rId37"/>
    <p:sldId id="274" r:id="rId38"/>
    <p:sldId id="347" r:id="rId39"/>
    <p:sldId id="367" r:id="rId40"/>
    <p:sldId id="348" r:id="rId41"/>
    <p:sldId id="349" r:id="rId42"/>
    <p:sldId id="351" r:id="rId43"/>
    <p:sldId id="350" r:id="rId44"/>
    <p:sldId id="352" r:id="rId45"/>
    <p:sldId id="353" r:id="rId46"/>
    <p:sldId id="354" r:id="rId47"/>
    <p:sldId id="355" r:id="rId48"/>
    <p:sldId id="356" r:id="rId49"/>
    <p:sldId id="357" r:id="rId50"/>
    <p:sldId id="358" r:id="rId51"/>
    <p:sldId id="275" r:id="rId52"/>
    <p:sldId id="276" r:id="rId53"/>
    <p:sldId id="277" r:id="rId54"/>
    <p:sldId id="278" r:id="rId55"/>
    <p:sldId id="279" r:id="rId56"/>
    <p:sldId id="280" r:id="rId57"/>
    <p:sldId id="281" r:id="rId58"/>
    <p:sldId id="321" r:id="rId59"/>
    <p:sldId id="283" r:id="rId60"/>
    <p:sldId id="284" r:id="rId61"/>
    <p:sldId id="285" r:id="rId62"/>
    <p:sldId id="286" r:id="rId63"/>
    <p:sldId id="287" r:id="rId64"/>
    <p:sldId id="331" r:id="rId65"/>
    <p:sldId id="332" r:id="rId66"/>
    <p:sldId id="288" r:id="rId67"/>
    <p:sldId id="289" r:id="rId68"/>
    <p:sldId id="290" r:id="rId69"/>
    <p:sldId id="291" r:id="rId70"/>
    <p:sldId id="292" r:id="rId71"/>
    <p:sldId id="293" r:id="rId72"/>
    <p:sldId id="294" r:id="rId73"/>
    <p:sldId id="295" r:id="rId74"/>
    <p:sldId id="297" r:id="rId75"/>
    <p:sldId id="298" r:id="rId76"/>
    <p:sldId id="368"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7B528016-4436-47F7-8ADB-925CD13E250D}" type="datetimeFigureOut">
              <a:rPr lang="en-US" smtClean="0"/>
              <a:pPr>
                <a:defRPr/>
              </a:pPr>
              <a:t>10/2/2014</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2F9D81B9-00AA-4071-BF6E-3C5E6A2C2C70}"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9D7DA79-5DD3-4466-8E18-6F7B4BAD5124}" type="datetimeFigureOut">
              <a:rPr lang="en-US" smtClean="0"/>
              <a:pPr>
                <a:defRPr/>
              </a:pPr>
              <a:t>10/2/2014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529C9E-EFD6-4382-8CA1-809899D58C1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7A0DA358-1C01-4418-9CC0-9F27CD07A8A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85DAEA9-9134-46E5-9B9A-6B2DAC1617AA}" type="datetimeFigureOut">
              <a:rPr lang="en-US" smtClean="0"/>
              <a:pPr>
                <a:defRPr/>
              </a:pPr>
              <a:t>10/2/2014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A1C3655-384D-4B58-9110-2B2224E76E9C}" type="datetimeFigureOut">
              <a:rPr lang="en-US" smtClean="0"/>
              <a:pPr>
                <a:defRPr/>
              </a:pPr>
              <a:t>10/2/2014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C12E5C62-44C9-4C7A-9B46-A3218BD01E2F}"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EB2DDA60-4407-4E20-8CAD-7FCD36BDA58B}" type="datetimeFigureOut">
              <a:rPr lang="en-US" smtClean="0"/>
              <a:pPr>
                <a:defRPr/>
              </a:pPr>
              <a:t>10/2/2014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0AB293D5-D86A-4CFF-87CD-F806BBE7E876}"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B1B378C5-8CF6-4E4D-B425-C3561613DD5D}" type="datetimeFigureOut">
              <a:rPr lang="en-US" smtClean="0"/>
              <a:pPr>
                <a:defRPr/>
              </a:pPr>
              <a:t>10/2/2014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290B23-9C21-41A3-B5B1-2FAF58B266C2}"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75B5AF21-E799-47D5-8F99-9C1E3C57F868}" type="datetimeFigureOut">
              <a:rPr lang="en-US" smtClean="0"/>
              <a:pPr>
                <a:defRPr/>
              </a:pPr>
              <a:t>10/2/2014</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6BD37E90-E555-4C69-84CD-FB3AB2810879}"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4640E41-3213-4CD2-A628-77F9B31B2B7C}" type="datetimeFigureOut">
              <a:rPr lang="en-US" smtClean="0"/>
              <a:pPr>
                <a:defRPr/>
              </a:pPr>
              <a:t>10/2/2014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C8D574A5-4140-4617-8537-12AC3D0EAB9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C05328DF-803A-4779-8FF1-52CCBF752BD5}" type="datetimeFigureOut">
              <a:rPr lang="en-US" smtClean="0"/>
              <a:pPr>
                <a:defRPr/>
              </a:pPr>
              <a:t>10/2/2014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E3F4F45-1B1A-45BF-B044-A0FA0030D5D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C7C2BEE1-4496-488E-AE57-66BFACE29412}"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497696ED-585F-4E6F-AA23-9A7BE531052A}" type="datetimeFigureOut">
              <a:rPr lang="en-US" smtClean="0"/>
              <a:pPr>
                <a:defRPr/>
              </a:pPr>
              <a:t>10/2/2014</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14AEE59F-500D-4FB7-83AC-FEC3E95F363C}"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F4734660-0C86-4962-B2D0-FA15AA68876A}" type="datetimeFigureOut">
              <a:rPr lang="en-US" smtClean="0"/>
              <a:pPr>
                <a:defRPr/>
              </a:pPr>
              <a:t>10/2/2014</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91903C7C-8C9A-4929-9635-19B170504133}" type="datetimeFigureOut">
              <a:rPr lang="en-US" smtClean="0"/>
              <a:pPr>
                <a:defRPr/>
              </a:pPr>
              <a:t>10/2/2014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D187A6F-86BB-4808-A825-90DC9BC496DD}"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Inferential_statistics" TargetMode="External"/><Relationship Id="rId3" Type="http://schemas.openxmlformats.org/officeDocument/2006/relationships/hyperlink" Target="http://en.wikipedia.org/wiki/Variable_(mathematics)" TargetMode="External"/><Relationship Id="rId7" Type="http://schemas.openxmlformats.org/officeDocument/2006/relationships/hyperlink" Target="http://en.wikipedia.org/wiki/Descriptive_statistics" TargetMode="External"/><Relationship Id="rId2" Type="http://schemas.openxmlformats.org/officeDocument/2006/relationships/hyperlink" Target="http://en.wikipedia.org/wiki/Statistics" TargetMode="External"/><Relationship Id="rId1" Type="http://schemas.openxmlformats.org/officeDocument/2006/relationships/slideLayout" Target="../slideLayouts/slideLayout2.xml"/><Relationship Id="rId6" Type="http://schemas.openxmlformats.org/officeDocument/2006/relationships/hyperlink" Target="http://en.wikipedia.org/wiki/Multivariable_analysis" TargetMode="External"/><Relationship Id="rId5" Type="http://schemas.openxmlformats.org/officeDocument/2006/relationships/hyperlink" Target="http://en.wikipedia.org/wiki/Bivariate_analysis" TargetMode="External"/><Relationship Id="rId4" Type="http://schemas.openxmlformats.org/officeDocument/2006/relationships/hyperlink" Target="http://en.wikipedia.org/wiki/Unit_of_analysi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docid=yy8zBw0dChr-LM&amp;tbnid=7MQ-RokGPPZmcM:&amp;ved=0CAUQjRw&amp;url=http://www.bogleheads.org/wiki/Excess_kurtosis&amp;ei=Z9S-U_DhL--e7AbnmYGQCQ&amp;bvm=bv.70138588,d.ZGU&amp;psig=AFQjCNGKVoQP-Uh7iFIVRZks6sWEGj-DaQ&amp;ust=1405101299853875"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err="1" smtClean="0"/>
              <a:t>Reinhard</a:t>
            </a:r>
            <a:r>
              <a:rPr lang="en-US" dirty="0" smtClean="0"/>
              <a:t> </a:t>
            </a:r>
            <a:r>
              <a:rPr lang="en-US" dirty="0" err="1" smtClean="0"/>
              <a:t>Tolken</a:t>
            </a:r>
            <a:endParaRPr lang="en-US" dirty="0" smtClean="0"/>
          </a:p>
        </p:txBody>
      </p:sp>
      <p:sp>
        <p:nvSpPr>
          <p:cNvPr id="2050" name="Title 1"/>
          <p:cNvSpPr>
            <a:spLocks noGrp="1"/>
          </p:cNvSpPr>
          <p:nvPr>
            <p:ph type="ctrTitle"/>
          </p:nvPr>
        </p:nvSpPr>
        <p:spPr/>
        <p:txBody>
          <a:bodyPr/>
          <a:lstStyle/>
          <a:p>
            <a:pPr eaLnBrk="1" hangingPunct="1"/>
            <a:r>
              <a:rPr lang="en-US" altLang="en-US" smtClean="0"/>
              <a:t>Basic Course in Statistics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Samples and Populations</a:t>
            </a:r>
          </a:p>
        </p:txBody>
      </p:sp>
      <p:sp>
        <p:nvSpPr>
          <p:cNvPr id="10243" name="Content Placeholder 2"/>
          <p:cNvSpPr>
            <a:spLocks noGrp="1"/>
          </p:cNvSpPr>
          <p:nvPr>
            <p:ph sz="quarter" idx="1"/>
          </p:nvPr>
        </p:nvSpPr>
        <p:spPr>
          <a:xfrm>
            <a:off x="468313" y="1412775"/>
            <a:ext cx="8229600" cy="4997549"/>
          </a:xfrm>
        </p:spPr>
        <p:txBody>
          <a:bodyPr/>
          <a:lstStyle/>
          <a:p>
            <a:pPr eaLnBrk="1" hangingPunct="1"/>
            <a:r>
              <a:rPr lang="en-US" altLang="en-US" b="1" dirty="0" smtClean="0"/>
              <a:t>Population</a:t>
            </a:r>
            <a:r>
              <a:rPr lang="en-US" altLang="en-US" dirty="0" smtClean="0"/>
              <a:t> – is an entire collection of elements or individuals </a:t>
            </a:r>
          </a:p>
          <a:p>
            <a:pPr eaLnBrk="1" hangingPunct="1"/>
            <a:r>
              <a:rPr lang="en-US" altLang="en-US" dirty="0" smtClean="0"/>
              <a:t>Example – Want to know the average income of all South Africans (The bridge example)</a:t>
            </a:r>
          </a:p>
          <a:p>
            <a:pPr eaLnBrk="1" hangingPunct="1"/>
            <a:r>
              <a:rPr lang="en-US" altLang="en-US" b="1" dirty="0" smtClean="0"/>
              <a:t>Sample</a:t>
            </a:r>
            <a:r>
              <a:rPr lang="en-US" altLang="en-US" dirty="0" smtClean="0"/>
              <a:t> – Because it will be physically impossible to collect this data throughout SA, a </a:t>
            </a:r>
            <a:r>
              <a:rPr lang="en-US" altLang="en-US" b="1" dirty="0" smtClean="0"/>
              <a:t>representative sample</a:t>
            </a:r>
            <a:r>
              <a:rPr lang="en-US" altLang="en-US" dirty="0" smtClean="0"/>
              <a:t> of the population should be drawn then to refer the answer back to the population.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Data Preparation</a:t>
            </a:r>
          </a:p>
        </p:txBody>
      </p:sp>
      <p:sp>
        <p:nvSpPr>
          <p:cNvPr id="11267" name="Content Placeholder 2"/>
          <p:cNvSpPr>
            <a:spLocks noGrp="1"/>
          </p:cNvSpPr>
          <p:nvPr>
            <p:ph sz="quarter" idx="1"/>
          </p:nvPr>
        </p:nvSpPr>
        <p:spPr/>
        <p:txBody>
          <a:bodyPr/>
          <a:lstStyle/>
          <a:p>
            <a:pPr marL="457200" lvl="1" indent="0" eaLnBrk="1" hangingPunct="1">
              <a:buFont typeface="Arial" charset="0"/>
              <a:buNone/>
            </a:pPr>
            <a:endParaRPr lang="en-US" altLang="en-US" dirty="0" smtClean="0">
              <a:solidFill>
                <a:srgbClr val="FF0000"/>
              </a:solidFill>
            </a:endParaRPr>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390774"/>
            <a:ext cx="6831510" cy="3287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Data Preparation</a:t>
            </a:r>
          </a:p>
        </p:txBody>
      </p:sp>
      <p:sp>
        <p:nvSpPr>
          <p:cNvPr id="12291" name="Content Placeholder 2"/>
          <p:cNvSpPr>
            <a:spLocks noGrp="1"/>
          </p:cNvSpPr>
          <p:nvPr>
            <p:ph sz="quarter" idx="1"/>
          </p:nvPr>
        </p:nvSpPr>
        <p:spPr/>
        <p:txBody>
          <a:bodyPr>
            <a:normAutofit/>
          </a:bodyPr>
          <a:lstStyle/>
          <a:p>
            <a:pPr eaLnBrk="1" hangingPunct="1"/>
            <a:r>
              <a:rPr lang="en-US" altLang="en-US" dirty="0" smtClean="0"/>
              <a:t>Before any </a:t>
            </a:r>
            <a:r>
              <a:rPr lang="en-US" altLang="en-US" b="1" dirty="0" smtClean="0"/>
              <a:t>STATS</a:t>
            </a:r>
            <a:r>
              <a:rPr lang="en-US" altLang="en-US" dirty="0" smtClean="0"/>
              <a:t> are done:</a:t>
            </a:r>
          </a:p>
          <a:p>
            <a:pPr lvl="1" eaLnBrk="1" hangingPunct="1"/>
            <a:r>
              <a:rPr lang="en-US" altLang="en-US" dirty="0" smtClean="0">
                <a:solidFill>
                  <a:schemeClr val="tx1"/>
                </a:solidFill>
              </a:rPr>
              <a:t>In the first instance one needs to have a look at the accuracy of the data</a:t>
            </a:r>
          </a:p>
          <a:p>
            <a:pPr lvl="2" eaLnBrk="1" hangingPunct="1"/>
            <a:r>
              <a:rPr lang="en-US" altLang="en-US" dirty="0" smtClean="0"/>
              <a:t>The responses readable? </a:t>
            </a:r>
          </a:p>
          <a:p>
            <a:pPr lvl="2" eaLnBrk="1" hangingPunct="1"/>
            <a:r>
              <a:rPr lang="en-US" altLang="en-US" dirty="0" smtClean="0"/>
              <a:t>All important questions answered?</a:t>
            </a:r>
          </a:p>
          <a:p>
            <a:pPr lvl="2" eaLnBrk="1" hangingPunct="1"/>
            <a:r>
              <a:rPr lang="en-US" altLang="en-US" dirty="0" smtClean="0"/>
              <a:t>The responses complete? </a:t>
            </a:r>
          </a:p>
          <a:p>
            <a:pPr lvl="2" eaLnBrk="1" hangingPunct="1"/>
            <a:r>
              <a:rPr lang="en-US" altLang="en-US" dirty="0" smtClean="0"/>
              <a:t>All relevant contextual information included (e.g., data, time, place, fieldworker)? </a:t>
            </a:r>
          </a:p>
          <a:p>
            <a:pPr lvl="1" eaLnBrk="1" hangingPunct="1"/>
            <a:r>
              <a:rPr lang="en-US" altLang="en-US" dirty="0" smtClean="0">
                <a:solidFill>
                  <a:schemeClr val="tx1"/>
                </a:solidFill>
              </a:rPr>
              <a:t>Secondly </a:t>
            </a:r>
            <a:r>
              <a:rPr lang="en-US" altLang="en-US" b="1" dirty="0" smtClean="0">
                <a:solidFill>
                  <a:schemeClr val="tx1"/>
                </a:solidFill>
              </a:rPr>
              <a:t>transferring</a:t>
            </a:r>
            <a:r>
              <a:rPr lang="en-US" altLang="en-US" dirty="0" smtClean="0">
                <a:solidFill>
                  <a:schemeClr val="tx1"/>
                </a:solidFill>
              </a:rPr>
              <a:t> the data to a computer </a:t>
            </a:r>
            <a:r>
              <a:rPr lang="en-US" altLang="en-US" dirty="0" err="1" smtClean="0">
                <a:solidFill>
                  <a:schemeClr val="tx1"/>
                </a:solidFill>
              </a:rPr>
              <a:t>programme</a:t>
            </a:r>
            <a:endParaRPr lang="en-US" altLang="en-US" dirty="0" smtClean="0">
              <a:solidFill>
                <a:schemeClr val="tx1"/>
              </a:solidFill>
            </a:endParaRP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Data Preparation</a:t>
            </a:r>
          </a:p>
        </p:txBody>
      </p:sp>
      <p:sp>
        <p:nvSpPr>
          <p:cNvPr id="13315" name="Content Placeholder 2"/>
          <p:cNvSpPr>
            <a:spLocks noGrp="1"/>
          </p:cNvSpPr>
          <p:nvPr>
            <p:ph sz="quarter" idx="1"/>
          </p:nvPr>
        </p:nvSpPr>
        <p:spPr/>
        <p:txBody>
          <a:bodyPr>
            <a:normAutofit/>
          </a:bodyPr>
          <a:lstStyle/>
          <a:p>
            <a:pPr eaLnBrk="1" hangingPunct="1"/>
            <a:r>
              <a:rPr lang="en-US" altLang="en-US" dirty="0" err="1" smtClean="0"/>
              <a:t>Programmes</a:t>
            </a:r>
            <a:r>
              <a:rPr lang="en-US" altLang="en-US" dirty="0" smtClean="0"/>
              <a:t> that can be utilized:</a:t>
            </a:r>
          </a:p>
          <a:p>
            <a:pPr lvl="1" eaLnBrk="1" hangingPunct="1"/>
            <a:r>
              <a:rPr lang="en-US" altLang="en-US" dirty="0" smtClean="0">
                <a:solidFill>
                  <a:schemeClr val="tx1"/>
                </a:solidFill>
              </a:rPr>
              <a:t>Microsoft Excel</a:t>
            </a:r>
          </a:p>
          <a:p>
            <a:pPr lvl="1" eaLnBrk="1" hangingPunct="1"/>
            <a:r>
              <a:rPr lang="en-US" altLang="en-US" dirty="0" smtClean="0">
                <a:solidFill>
                  <a:schemeClr val="tx1"/>
                </a:solidFill>
              </a:rPr>
              <a:t>Microsoft Access</a:t>
            </a:r>
          </a:p>
          <a:p>
            <a:pPr lvl="1" eaLnBrk="1" hangingPunct="1"/>
            <a:r>
              <a:rPr lang="en-US" altLang="en-US" b="1" dirty="0" smtClean="0">
                <a:solidFill>
                  <a:schemeClr val="tx1"/>
                </a:solidFill>
              </a:rPr>
              <a:t>SPSS</a:t>
            </a:r>
          </a:p>
          <a:p>
            <a:pPr lvl="1" eaLnBrk="1" hangingPunct="1"/>
            <a:r>
              <a:rPr lang="en-US" altLang="en-US" dirty="0" smtClean="0">
                <a:solidFill>
                  <a:schemeClr val="tx1"/>
                </a:solidFill>
              </a:rPr>
              <a:t>SAS</a:t>
            </a:r>
          </a:p>
          <a:p>
            <a:pPr eaLnBrk="1" hangingPunct="1"/>
            <a:r>
              <a:rPr lang="en-US" altLang="en-US" dirty="0" smtClean="0"/>
              <a:t>Get a codebook going – write all your codes that you assign to your measure in the book, e.g. the defining and labeling of variables and assigning numbers to each possible response.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Data Preparation</a:t>
            </a:r>
          </a:p>
        </p:txBody>
      </p:sp>
      <p:sp>
        <p:nvSpPr>
          <p:cNvPr id="14339" name="Content Placeholder 2"/>
          <p:cNvSpPr>
            <a:spLocks noGrp="1"/>
          </p:cNvSpPr>
          <p:nvPr>
            <p:ph sz="quarter" idx="1"/>
          </p:nvPr>
        </p:nvSpPr>
        <p:spPr/>
        <p:txBody>
          <a:bodyPr>
            <a:normAutofit/>
          </a:bodyPr>
          <a:lstStyle/>
          <a:p>
            <a:pPr eaLnBrk="1" hangingPunct="1"/>
            <a:r>
              <a:rPr lang="en-US" altLang="en-US" dirty="0" smtClean="0"/>
              <a:t>variable name </a:t>
            </a:r>
          </a:p>
          <a:p>
            <a:pPr eaLnBrk="1" hangingPunct="1"/>
            <a:r>
              <a:rPr lang="en-US" altLang="en-US" dirty="0" smtClean="0"/>
              <a:t>variable description </a:t>
            </a:r>
          </a:p>
          <a:p>
            <a:pPr eaLnBrk="1" hangingPunct="1"/>
            <a:r>
              <a:rPr lang="en-US" altLang="en-US" dirty="0" smtClean="0"/>
              <a:t>variable format (number, data, text) </a:t>
            </a:r>
          </a:p>
          <a:p>
            <a:pPr eaLnBrk="1" hangingPunct="1"/>
            <a:r>
              <a:rPr lang="en-US" altLang="en-US" dirty="0" smtClean="0"/>
              <a:t>instrument/method of collection </a:t>
            </a:r>
          </a:p>
          <a:p>
            <a:pPr eaLnBrk="1" hangingPunct="1"/>
            <a:r>
              <a:rPr lang="en-US" altLang="en-US" dirty="0" smtClean="0"/>
              <a:t>date collected </a:t>
            </a:r>
          </a:p>
          <a:p>
            <a:pPr eaLnBrk="1" hangingPunct="1"/>
            <a:r>
              <a:rPr lang="en-US" altLang="en-US" dirty="0" smtClean="0"/>
              <a:t>respondent or group </a:t>
            </a:r>
          </a:p>
          <a:p>
            <a:pPr eaLnBrk="1" hangingPunct="1"/>
            <a:r>
              <a:rPr lang="en-US" altLang="en-US" dirty="0" smtClean="0"/>
              <a:t>variable location </a:t>
            </a:r>
          </a:p>
          <a:p>
            <a:pPr eaLnBrk="1" hangingPunct="1"/>
            <a:r>
              <a:rPr lang="en-US" altLang="en-US" dirty="0" smtClean="0"/>
              <a:t>notes  (</a:t>
            </a:r>
            <a:r>
              <a:rPr lang="en-US" altLang="en-US" dirty="0" err="1" smtClean="0"/>
              <a:t>Trochim</a:t>
            </a:r>
            <a:r>
              <a:rPr lang="en-US" altLang="en-US" dirty="0" smtClean="0"/>
              <a:t>, 2006)</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Data Transformation</a:t>
            </a:r>
          </a:p>
        </p:txBody>
      </p:sp>
      <p:sp>
        <p:nvSpPr>
          <p:cNvPr id="15363" name="Content Placeholder 2"/>
          <p:cNvSpPr>
            <a:spLocks noGrp="1"/>
          </p:cNvSpPr>
          <p:nvPr>
            <p:ph sz="quarter" idx="1"/>
          </p:nvPr>
        </p:nvSpPr>
        <p:spPr/>
        <p:txBody>
          <a:bodyPr/>
          <a:lstStyle/>
          <a:p>
            <a:pPr eaLnBrk="1" hangingPunct="1"/>
            <a:r>
              <a:rPr lang="en-US" altLang="en-US" dirty="0" smtClean="0"/>
              <a:t>When the data have been entered into the appropriate </a:t>
            </a:r>
            <a:r>
              <a:rPr lang="en-US" altLang="en-US" dirty="0" err="1" smtClean="0"/>
              <a:t>programme</a:t>
            </a:r>
            <a:r>
              <a:rPr lang="en-US" altLang="en-US" dirty="0" smtClean="0"/>
              <a:t> then the transformation of the data can begin:</a:t>
            </a:r>
          </a:p>
          <a:p>
            <a:pPr lvl="1" eaLnBrk="1" hangingPunct="1"/>
            <a:r>
              <a:rPr lang="en-US" altLang="en-US" dirty="0" smtClean="0">
                <a:solidFill>
                  <a:schemeClr val="tx1"/>
                </a:solidFill>
              </a:rPr>
              <a:t>This step could include </a:t>
            </a:r>
            <a:r>
              <a:rPr lang="en-US" altLang="en-US" i="1" u="sng" dirty="0" smtClean="0">
                <a:solidFill>
                  <a:schemeClr val="tx1"/>
                </a:solidFill>
              </a:rPr>
              <a:t>screening for missing values </a:t>
            </a:r>
            <a:r>
              <a:rPr lang="en-US" altLang="en-US" dirty="0" smtClean="0">
                <a:solidFill>
                  <a:schemeClr val="tx1"/>
                </a:solidFill>
              </a:rPr>
              <a:t>(thus fields the respondents left out) in some </a:t>
            </a:r>
            <a:r>
              <a:rPr lang="en-US" altLang="en-US" dirty="0" err="1" smtClean="0">
                <a:solidFill>
                  <a:schemeClr val="tx1"/>
                </a:solidFill>
              </a:rPr>
              <a:t>programmes</a:t>
            </a:r>
            <a:r>
              <a:rPr lang="en-US" altLang="en-US" dirty="0" smtClean="0">
                <a:solidFill>
                  <a:schemeClr val="tx1"/>
                </a:solidFill>
              </a:rPr>
              <a:t> like SPSS defining these values as missing is a must.</a:t>
            </a:r>
          </a:p>
          <a:p>
            <a:pPr lvl="1" eaLnBrk="1" hangingPunct="1"/>
            <a:r>
              <a:rPr lang="en-US" altLang="en-US" i="1" u="sng" dirty="0" smtClean="0">
                <a:solidFill>
                  <a:schemeClr val="tx1"/>
                </a:solidFill>
              </a:rPr>
              <a:t>Item reversals</a:t>
            </a:r>
            <a:r>
              <a:rPr lang="en-US" altLang="en-US" dirty="0" smtClean="0">
                <a:solidFill>
                  <a:schemeClr val="tx1"/>
                </a:solidFill>
              </a:rPr>
              <a:t> – Likert scales</a:t>
            </a:r>
          </a:p>
          <a:p>
            <a:pPr lvl="1" eaLnBrk="1" hangingPunct="1"/>
            <a:r>
              <a:rPr lang="en-US" altLang="en-US" i="1" u="sng" dirty="0" smtClean="0">
                <a:solidFill>
                  <a:schemeClr val="tx1"/>
                </a:solidFill>
              </a:rPr>
              <a:t>Collapsing variables </a:t>
            </a:r>
            <a:r>
              <a:rPr lang="en-US" altLang="en-US" dirty="0" smtClean="0">
                <a:solidFill>
                  <a:schemeClr val="tx1"/>
                </a:solidFill>
              </a:rPr>
              <a:t>(Strongly agree, Agree – recoded into 1 single variable called Agree)</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1"/>
          <p:cNvSpPr>
            <a:spLocks noGrp="1"/>
          </p:cNvSpPr>
          <p:nvPr>
            <p:ph type="body" idx="1"/>
          </p:nvPr>
        </p:nvSpPr>
        <p:spPr>
          <a:xfrm>
            <a:off x="457200" y="1412875"/>
            <a:ext cx="4259263" cy="762000"/>
          </a:xfrm>
        </p:spPr>
        <p:txBody>
          <a:bodyPr>
            <a:normAutofit/>
          </a:bodyPr>
          <a:lstStyle/>
          <a:p>
            <a:r>
              <a:rPr lang="en-ZA" altLang="en-US" dirty="0" smtClean="0"/>
              <a:t>Variable </a:t>
            </a:r>
            <a:r>
              <a:rPr lang="en-ZA" altLang="en-US" sz="1400" dirty="0" smtClean="0"/>
              <a:t>(SPSS Variable Name)</a:t>
            </a:r>
            <a:endParaRPr lang="en-ZA" altLang="en-US" dirty="0" smtClean="0"/>
          </a:p>
        </p:txBody>
      </p:sp>
      <p:sp>
        <p:nvSpPr>
          <p:cNvPr id="16389" name="Text Placeholder 3"/>
          <p:cNvSpPr>
            <a:spLocks noGrp="1"/>
          </p:cNvSpPr>
          <p:nvPr>
            <p:ph type="body" sz="half" idx="3"/>
          </p:nvPr>
        </p:nvSpPr>
        <p:spPr>
          <a:xfrm>
            <a:off x="4645025" y="1412875"/>
            <a:ext cx="4041775" cy="762000"/>
          </a:xfrm>
        </p:spPr>
        <p:txBody>
          <a:bodyPr anchor="ctr"/>
          <a:lstStyle/>
          <a:p>
            <a:r>
              <a:rPr lang="en-ZA" altLang="en-US" dirty="0" smtClean="0"/>
              <a:t>Coding Instruction</a:t>
            </a:r>
          </a:p>
        </p:txBody>
      </p:sp>
      <p:sp>
        <p:nvSpPr>
          <p:cNvPr id="16388" name="Content Placeholder 2"/>
          <p:cNvSpPr>
            <a:spLocks noGrp="1"/>
          </p:cNvSpPr>
          <p:nvPr>
            <p:ph sz="quarter" idx="2"/>
          </p:nvPr>
        </p:nvSpPr>
        <p:spPr/>
        <p:txBody>
          <a:bodyPr>
            <a:normAutofit fontScale="92500" lnSpcReduction="20000"/>
          </a:bodyPr>
          <a:lstStyle/>
          <a:p>
            <a:r>
              <a:rPr lang="en-ZA" altLang="en-US" dirty="0" smtClean="0"/>
              <a:t>Identification Number (ID)</a:t>
            </a:r>
          </a:p>
          <a:p>
            <a:endParaRPr lang="en-ZA" altLang="en-US" dirty="0" smtClean="0"/>
          </a:p>
          <a:p>
            <a:r>
              <a:rPr lang="en-ZA" altLang="en-US" dirty="0" smtClean="0"/>
              <a:t>Sex (Sex)</a:t>
            </a:r>
          </a:p>
          <a:p>
            <a:endParaRPr lang="en-ZA" altLang="en-US" dirty="0" smtClean="0"/>
          </a:p>
          <a:p>
            <a:r>
              <a:rPr lang="en-ZA" altLang="en-US" dirty="0" smtClean="0"/>
              <a:t>Marital Status (Marital)</a:t>
            </a:r>
          </a:p>
          <a:p>
            <a:endParaRPr lang="en-ZA" altLang="en-US" dirty="0" smtClean="0"/>
          </a:p>
          <a:p>
            <a:endParaRPr lang="en-ZA" altLang="en-US" dirty="0" smtClean="0"/>
          </a:p>
          <a:p>
            <a:r>
              <a:rPr lang="en-ZA" altLang="en-US" dirty="0" smtClean="0"/>
              <a:t>Scale Question Items 1 to 6 (op1 - op6)</a:t>
            </a:r>
          </a:p>
        </p:txBody>
      </p:sp>
      <p:sp>
        <p:nvSpPr>
          <p:cNvPr id="16390" name="Content Placeholder 4"/>
          <p:cNvSpPr>
            <a:spLocks noGrp="1"/>
          </p:cNvSpPr>
          <p:nvPr>
            <p:ph sz="quarter" idx="4"/>
          </p:nvPr>
        </p:nvSpPr>
        <p:spPr/>
        <p:txBody>
          <a:bodyPr>
            <a:normAutofit fontScale="70000" lnSpcReduction="20000"/>
          </a:bodyPr>
          <a:lstStyle/>
          <a:p>
            <a:r>
              <a:rPr lang="en-ZA" altLang="en-US" dirty="0" smtClean="0"/>
              <a:t>Number assigned to each survey</a:t>
            </a:r>
          </a:p>
          <a:p>
            <a:endParaRPr lang="en-ZA" altLang="en-US" dirty="0" smtClean="0"/>
          </a:p>
          <a:p>
            <a:endParaRPr lang="en-ZA" altLang="en-US" dirty="0" smtClean="0"/>
          </a:p>
          <a:p>
            <a:r>
              <a:rPr lang="en-ZA" altLang="en-US" dirty="0" smtClean="0"/>
              <a:t>1 = Males</a:t>
            </a:r>
          </a:p>
          <a:p>
            <a:r>
              <a:rPr lang="en-ZA" altLang="en-US" dirty="0" smtClean="0"/>
              <a:t>2 = Females</a:t>
            </a:r>
          </a:p>
          <a:p>
            <a:endParaRPr lang="en-ZA" altLang="en-US" dirty="0" smtClean="0"/>
          </a:p>
          <a:p>
            <a:r>
              <a:rPr lang="en-ZA" altLang="en-US" dirty="0" smtClean="0"/>
              <a:t>1 = Single</a:t>
            </a:r>
          </a:p>
          <a:p>
            <a:r>
              <a:rPr lang="en-ZA" altLang="en-US" dirty="0" smtClean="0"/>
              <a:t>2 = Married</a:t>
            </a:r>
          </a:p>
          <a:p>
            <a:r>
              <a:rPr lang="en-ZA" altLang="en-US" dirty="0" smtClean="0"/>
              <a:t>3 = Divorced</a:t>
            </a:r>
          </a:p>
          <a:p>
            <a:endParaRPr lang="en-ZA" altLang="en-US" dirty="0" smtClean="0"/>
          </a:p>
          <a:p>
            <a:r>
              <a:rPr lang="en-ZA" altLang="en-US" dirty="0" smtClean="0"/>
              <a:t>1 = Strongly disagree – 5 = Strongly Agree, 6 = Do Not Know</a:t>
            </a:r>
          </a:p>
        </p:txBody>
      </p:sp>
      <p:sp>
        <p:nvSpPr>
          <p:cNvPr id="16386" name="Title 1"/>
          <p:cNvSpPr>
            <a:spLocks noGrp="1"/>
          </p:cNvSpPr>
          <p:nvPr>
            <p:ph type="title"/>
          </p:nvPr>
        </p:nvSpPr>
        <p:spPr/>
        <p:txBody>
          <a:bodyPr/>
          <a:lstStyle/>
          <a:p>
            <a:pPr eaLnBrk="1" hangingPunct="1"/>
            <a:r>
              <a:rPr lang="en-US" altLang="en-US" smtClean="0"/>
              <a:t>Example of a Codebook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STATISTICS</a:t>
            </a:r>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4253" y="2060848"/>
            <a:ext cx="4165444" cy="36265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506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STATISTICS</a:t>
            </a:r>
          </a:p>
        </p:txBody>
      </p:sp>
      <p:sp>
        <p:nvSpPr>
          <p:cNvPr id="17411" name="Content Placeholder 2"/>
          <p:cNvSpPr>
            <a:spLocks noGrp="1"/>
          </p:cNvSpPr>
          <p:nvPr>
            <p:ph sz="quarter" idx="1"/>
          </p:nvPr>
        </p:nvSpPr>
        <p:spPr/>
        <p:txBody>
          <a:bodyPr/>
          <a:lstStyle/>
          <a:p>
            <a:pPr eaLnBrk="1" hangingPunct="1"/>
            <a:r>
              <a:rPr lang="en-US" altLang="en-US" dirty="0" smtClean="0"/>
              <a:t>The science of describing and interpreting numerical data in accordance with the theory of probability, and the application of analytical techniques such as significance tests, determination of confidence intervals and parameter estimation to such data. The two major branches of statistics are </a:t>
            </a:r>
            <a:r>
              <a:rPr lang="en-US" altLang="en-US" b="1" dirty="0" smtClean="0"/>
              <a:t>descriptive statistics and inferential statistics.</a:t>
            </a:r>
            <a:r>
              <a:rPr lang="en-US" altLang="en-US" dirty="0" smtClean="0"/>
              <a:t> (Colman, 2001)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STATISTICS</a:t>
            </a:r>
          </a:p>
        </p:txBody>
      </p:sp>
      <p:sp>
        <p:nvSpPr>
          <p:cNvPr id="18435" name="Content Placeholder 2"/>
          <p:cNvSpPr>
            <a:spLocks noGrp="1"/>
          </p:cNvSpPr>
          <p:nvPr>
            <p:ph sz="quarter" idx="1"/>
          </p:nvPr>
        </p:nvSpPr>
        <p:spPr/>
        <p:txBody>
          <a:bodyPr/>
          <a:lstStyle/>
          <a:p>
            <a:pPr eaLnBrk="1" hangingPunct="1"/>
            <a:r>
              <a:rPr lang="en-US" altLang="en-US" sz="3200" b="1" dirty="0" smtClean="0"/>
              <a:t>Descriptive Statistics</a:t>
            </a:r>
            <a:r>
              <a:rPr lang="en-US" altLang="en-US" sz="3200" dirty="0" smtClean="0"/>
              <a:t>: </a:t>
            </a:r>
          </a:p>
          <a:p>
            <a:pPr eaLnBrk="1" hangingPunct="1"/>
            <a:r>
              <a:rPr lang="en-US" altLang="en-US" dirty="0" smtClean="0"/>
              <a:t>Summaries of numerical data that make them more easily interpretable, including especially the </a:t>
            </a:r>
            <a:r>
              <a:rPr lang="en-US" altLang="en-US" b="1" i="1" dirty="0" smtClean="0"/>
              <a:t>mean, variance, standard deviation, range, standard error of the mean, kurtosis and </a:t>
            </a:r>
            <a:r>
              <a:rPr lang="en-US" altLang="en-US" b="1" i="1" dirty="0" err="1" smtClean="0"/>
              <a:t>skewness</a:t>
            </a:r>
            <a:r>
              <a:rPr lang="en-US" altLang="en-US" dirty="0" smtClean="0"/>
              <a:t> of a set of scores.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ZA" dirty="0"/>
          </a:p>
        </p:txBody>
      </p:sp>
      <p:sp>
        <p:nvSpPr>
          <p:cNvPr id="3" name="Content Placeholder 2"/>
          <p:cNvSpPr>
            <a:spLocks noGrp="1"/>
          </p:cNvSpPr>
          <p:nvPr>
            <p:ph sz="quarter" idx="1"/>
          </p:nvPr>
        </p:nvSpPr>
        <p:spPr>
          <a:xfrm>
            <a:off x="301752" y="1527048"/>
            <a:ext cx="8503920" cy="5070304"/>
          </a:xfrm>
        </p:spPr>
        <p:txBody>
          <a:bodyPr>
            <a:normAutofit lnSpcReduction="10000"/>
          </a:bodyPr>
          <a:lstStyle/>
          <a:p>
            <a:r>
              <a:rPr lang="en-ZA" dirty="0" smtClean="0"/>
              <a:t>What will be covered in this course:</a:t>
            </a:r>
          </a:p>
          <a:p>
            <a:pPr lvl="1"/>
            <a:r>
              <a:rPr lang="en-ZA" dirty="0" smtClean="0">
                <a:solidFill>
                  <a:schemeClr val="tx1"/>
                </a:solidFill>
              </a:rPr>
              <a:t>Variables and Constants</a:t>
            </a:r>
          </a:p>
          <a:p>
            <a:pPr lvl="1"/>
            <a:r>
              <a:rPr lang="en-ZA" dirty="0" smtClean="0">
                <a:solidFill>
                  <a:schemeClr val="tx1"/>
                </a:solidFill>
              </a:rPr>
              <a:t>Levels of measurement</a:t>
            </a:r>
          </a:p>
          <a:p>
            <a:pPr lvl="1"/>
            <a:r>
              <a:rPr lang="en-ZA" dirty="0" smtClean="0">
                <a:solidFill>
                  <a:schemeClr val="tx1"/>
                </a:solidFill>
              </a:rPr>
              <a:t>Samples and Populations</a:t>
            </a:r>
          </a:p>
          <a:p>
            <a:pPr lvl="1"/>
            <a:r>
              <a:rPr lang="en-ZA" dirty="0" smtClean="0">
                <a:solidFill>
                  <a:schemeClr val="tx1"/>
                </a:solidFill>
              </a:rPr>
              <a:t>Data Preparation</a:t>
            </a:r>
          </a:p>
          <a:p>
            <a:pPr lvl="1"/>
            <a:r>
              <a:rPr lang="en-ZA" dirty="0" smtClean="0">
                <a:solidFill>
                  <a:schemeClr val="tx1"/>
                </a:solidFill>
              </a:rPr>
              <a:t>Data Transformation</a:t>
            </a:r>
          </a:p>
          <a:p>
            <a:pPr lvl="1"/>
            <a:r>
              <a:rPr lang="en-ZA" dirty="0" smtClean="0">
                <a:solidFill>
                  <a:schemeClr val="tx1"/>
                </a:solidFill>
              </a:rPr>
              <a:t>Codebook</a:t>
            </a:r>
          </a:p>
          <a:p>
            <a:pPr lvl="1"/>
            <a:r>
              <a:rPr lang="en-ZA" dirty="0" smtClean="0">
                <a:solidFill>
                  <a:schemeClr val="tx1"/>
                </a:solidFill>
              </a:rPr>
              <a:t>Statistics (</a:t>
            </a:r>
            <a:r>
              <a:rPr lang="en-ZA" dirty="0" err="1" smtClean="0">
                <a:solidFill>
                  <a:schemeClr val="tx1"/>
                </a:solidFill>
              </a:rPr>
              <a:t>Descriptives</a:t>
            </a:r>
            <a:r>
              <a:rPr lang="en-ZA" dirty="0" smtClean="0">
                <a:solidFill>
                  <a:schemeClr val="tx1"/>
                </a:solidFill>
              </a:rPr>
              <a:t>, </a:t>
            </a:r>
            <a:r>
              <a:rPr lang="en-ZA" dirty="0" err="1" smtClean="0">
                <a:solidFill>
                  <a:schemeClr val="tx1"/>
                </a:solidFill>
              </a:rPr>
              <a:t>Inferentials</a:t>
            </a:r>
            <a:r>
              <a:rPr lang="en-ZA" dirty="0" smtClean="0">
                <a:solidFill>
                  <a:schemeClr val="tx1"/>
                </a:solidFill>
              </a:rPr>
              <a:t> (Parametric &amp; Non-Parametric))</a:t>
            </a:r>
          </a:p>
          <a:p>
            <a:pPr lvl="1"/>
            <a:r>
              <a:rPr lang="en-ZA" dirty="0" smtClean="0">
                <a:solidFill>
                  <a:schemeClr val="tx1"/>
                </a:solidFill>
              </a:rPr>
              <a:t>Creating a </a:t>
            </a:r>
            <a:r>
              <a:rPr lang="en-ZA" dirty="0" err="1" smtClean="0">
                <a:solidFill>
                  <a:schemeClr val="tx1"/>
                </a:solidFill>
              </a:rPr>
              <a:t>Datafile</a:t>
            </a:r>
            <a:endParaRPr lang="en-ZA" dirty="0" smtClean="0">
              <a:solidFill>
                <a:schemeClr val="tx1"/>
              </a:solidFill>
            </a:endParaRPr>
          </a:p>
          <a:p>
            <a:pPr lvl="1"/>
            <a:r>
              <a:rPr lang="en-ZA" dirty="0" smtClean="0">
                <a:solidFill>
                  <a:schemeClr val="tx1"/>
                </a:solidFill>
              </a:rPr>
              <a:t>Screening &amp; Cleaning of the data</a:t>
            </a:r>
          </a:p>
          <a:p>
            <a:pPr lvl="1"/>
            <a:r>
              <a:rPr lang="en-ZA" dirty="0" smtClean="0">
                <a:solidFill>
                  <a:schemeClr val="tx1"/>
                </a:solidFill>
              </a:rPr>
              <a:t>Preliminary Analysis (Including assessing normality)</a:t>
            </a:r>
          </a:p>
          <a:p>
            <a:pPr lvl="1"/>
            <a:r>
              <a:rPr lang="en-ZA" dirty="0" smtClean="0">
                <a:solidFill>
                  <a:schemeClr val="tx1"/>
                </a:solidFill>
              </a:rPr>
              <a:t>Looking at advanced statistics</a:t>
            </a:r>
          </a:p>
          <a:p>
            <a:pPr lvl="1"/>
            <a:endParaRPr lang="en-ZA" dirty="0" smtClean="0"/>
          </a:p>
          <a:p>
            <a:pPr lvl="1"/>
            <a:endParaRPr lang="en-ZA" dirty="0" smtClean="0"/>
          </a:p>
          <a:p>
            <a:endParaRPr lang="en-ZA" dirty="0"/>
          </a:p>
        </p:txBody>
      </p:sp>
    </p:spTree>
    <p:extLst>
      <p:ext uri="{BB962C8B-B14F-4D97-AF65-F5344CB8AC3E}">
        <p14:creationId xmlns:p14="http://schemas.microsoft.com/office/powerpoint/2010/main" xmlns="" val="1731399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STATISTICS</a:t>
            </a:r>
          </a:p>
        </p:txBody>
      </p:sp>
      <p:sp>
        <p:nvSpPr>
          <p:cNvPr id="19459" name="Content Placeholder 2"/>
          <p:cNvSpPr>
            <a:spLocks noGrp="1"/>
          </p:cNvSpPr>
          <p:nvPr>
            <p:ph sz="quarter" idx="1"/>
          </p:nvPr>
        </p:nvSpPr>
        <p:spPr/>
        <p:txBody>
          <a:bodyPr/>
          <a:lstStyle/>
          <a:p>
            <a:pPr eaLnBrk="1" hangingPunct="1"/>
            <a:r>
              <a:rPr lang="en-US" altLang="en-US" sz="3200" b="1" dirty="0" smtClean="0"/>
              <a:t>Inferential Statistics</a:t>
            </a:r>
            <a:r>
              <a:rPr lang="en-US" altLang="en-US" sz="3200" dirty="0" smtClean="0"/>
              <a:t>: </a:t>
            </a:r>
          </a:p>
          <a:p>
            <a:pPr eaLnBrk="1" hangingPunct="1"/>
            <a:r>
              <a:rPr lang="en-US" altLang="en-US" dirty="0" smtClean="0"/>
              <a:t>Techniques for inferring conclusions about populations on the basis of data from samples. The major objective is usually to decide whether the results of the research are statistically significant.  </a:t>
            </a:r>
          </a:p>
          <a:p>
            <a:pPr eaLnBrk="1" hangingPunct="1"/>
            <a:endParaRPr lang="en-US" altLang="en-US" dirty="0" smtClean="0"/>
          </a:p>
          <a:p>
            <a:pPr eaLnBrk="1" hangingPunct="1"/>
            <a:r>
              <a:rPr lang="en-US" altLang="en-US" dirty="0" smtClean="0"/>
              <a:t>There are 2 routes one can take with regards to inferential statistics </a:t>
            </a:r>
          </a:p>
          <a:p>
            <a:pPr eaLnBrk="1" hangingPunct="1"/>
            <a:r>
              <a:rPr lang="en-US" altLang="en-US" b="1" i="1" dirty="0" smtClean="0"/>
              <a:t>Parametric and Non-Parametric Statistics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STATISTICS</a:t>
            </a:r>
          </a:p>
        </p:txBody>
      </p:sp>
      <p:sp>
        <p:nvSpPr>
          <p:cNvPr id="19459" name="Content Placeholder 2"/>
          <p:cNvSpPr>
            <a:spLocks noGrp="1"/>
          </p:cNvSpPr>
          <p:nvPr>
            <p:ph sz="quarter" idx="1"/>
          </p:nvPr>
        </p:nvSpPr>
        <p:spPr>
          <a:xfrm>
            <a:off x="457200" y="1340768"/>
            <a:ext cx="8229600" cy="4785395"/>
          </a:xfrm>
        </p:spPr>
        <p:txBody>
          <a:bodyPr/>
          <a:lstStyle/>
          <a:p>
            <a:pPr eaLnBrk="1" hangingPunct="1"/>
            <a:r>
              <a:rPr lang="en-US" altLang="en-US" sz="3600" b="1" i="1" dirty="0" smtClean="0"/>
              <a:t>Parametric Statistics</a:t>
            </a:r>
          </a:p>
          <a:p>
            <a:pPr eaLnBrk="1" hangingPunct="1"/>
            <a:r>
              <a:rPr lang="en-US" altLang="en-US" dirty="0" smtClean="0"/>
              <a:t>Most statistical techniques based on this</a:t>
            </a:r>
          </a:p>
          <a:p>
            <a:pPr eaLnBrk="1" hangingPunct="1"/>
            <a:r>
              <a:rPr lang="en-US" altLang="en-US" dirty="0" smtClean="0"/>
              <a:t>There are also a couple of assumptions that need to be adhered to:</a:t>
            </a:r>
          </a:p>
          <a:p>
            <a:pPr lvl="1" eaLnBrk="1" hangingPunct="1"/>
            <a:r>
              <a:rPr lang="en-US" altLang="en-US" dirty="0" smtClean="0">
                <a:solidFill>
                  <a:schemeClr val="tx1"/>
                </a:solidFill>
              </a:rPr>
              <a:t>Normally Distributed Data</a:t>
            </a:r>
          </a:p>
          <a:p>
            <a:pPr lvl="1" eaLnBrk="1" hangingPunct="1"/>
            <a:r>
              <a:rPr lang="en-US" altLang="en-US" dirty="0" smtClean="0">
                <a:solidFill>
                  <a:schemeClr val="tx1"/>
                </a:solidFill>
              </a:rPr>
              <a:t>Homogeneity of Variance</a:t>
            </a:r>
          </a:p>
          <a:p>
            <a:pPr lvl="1" eaLnBrk="1" hangingPunct="1"/>
            <a:r>
              <a:rPr lang="en-US" altLang="en-US" dirty="0" smtClean="0">
                <a:solidFill>
                  <a:schemeClr val="tx1"/>
                </a:solidFill>
              </a:rPr>
              <a:t>Interval Data</a:t>
            </a:r>
          </a:p>
          <a:p>
            <a:pPr lvl="1" eaLnBrk="1" hangingPunct="1"/>
            <a:r>
              <a:rPr lang="en-US" altLang="en-US" dirty="0" smtClean="0">
                <a:solidFill>
                  <a:schemeClr val="tx1"/>
                </a:solidFill>
              </a:rPr>
              <a:t>Independence</a:t>
            </a:r>
            <a:endParaRPr lang="en-US" altLang="en-US" dirty="0">
              <a:solidFill>
                <a:schemeClr val="tx1"/>
              </a:solidFill>
            </a:endParaRPr>
          </a:p>
          <a:p>
            <a:pPr eaLnBrk="1" hangingPunct="1"/>
            <a:endParaRPr lang="en-US" altLang="en-US" dirty="0" smtClean="0"/>
          </a:p>
        </p:txBody>
      </p:sp>
    </p:spTree>
    <p:extLst>
      <p:ext uri="{BB962C8B-B14F-4D97-AF65-F5344CB8AC3E}">
        <p14:creationId xmlns:p14="http://schemas.microsoft.com/office/powerpoint/2010/main" xmlns="" val="3001496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STATISTICS</a:t>
            </a:r>
          </a:p>
        </p:txBody>
      </p:sp>
      <p:sp>
        <p:nvSpPr>
          <p:cNvPr id="19459" name="Content Placeholder 2"/>
          <p:cNvSpPr>
            <a:spLocks noGrp="1"/>
          </p:cNvSpPr>
          <p:nvPr>
            <p:ph sz="quarter" idx="1"/>
          </p:nvPr>
        </p:nvSpPr>
        <p:spPr>
          <a:xfrm>
            <a:off x="457200" y="1340768"/>
            <a:ext cx="8229600" cy="4785395"/>
          </a:xfrm>
        </p:spPr>
        <p:txBody>
          <a:bodyPr>
            <a:normAutofit lnSpcReduction="10000"/>
          </a:bodyPr>
          <a:lstStyle/>
          <a:p>
            <a:pPr eaLnBrk="1" hangingPunct="1"/>
            <a:r>
              <a:rPr lang="en-US" altLang="en-US" sz="3600" b="1" i="1" dirty="0" smtClean="0"/>
              <a:t>Non-Parametric Statistics</a:t>
            </a:r>
          </a:p>
          <a:p>
            <a:pPr eaLnBrk="1" hangingPunct="1"/>
            <a:r>
              <a:rPr lang="en-US" altLang="en-US" dirty="0" smtClean="0"/>
              <a:t>Do not have stringent requirements and do not make assumptions about the underlying population distribution</a:t>
            </a:r>
          </a:p>
          <a:p>
            <a:pPr eaLnBrk="1" hangingPunct="1"/>
            <a:r>
              <a:rPr lang="en-US" altLang="en-US" sz="3600" dirty="0" smtClean="0"/>
              <a:t>Disadvantage:</a:t>
            </a:r>
          </a:p>
          <a:p>
            <a:pPr lvl="1" eaLnBrk="1" hangingPunct="1"/>
            <a:r>
              <a:rPr lang="en-US" altLang="en-US" sz="2400" dirty="0" smtClean="0">
                <a:solidFill>
                  <a:schemeClr val="tx1"/>
                </a:solidFill>
              </a:rPr>
              <a:t>Less sensitive than the parametric statistics and may fail to detect differences between groups that actually do exist</a:t>
            </a:r>
          </a:p>
          <a:p>
            <a:r>
              <a:rPr lang="en-US" altLang="en-US" sz="2900" dirty="0" smtClean="0">
                <a:solidFill>
                  <a:schemeClr val="tx1"/>
                </a:solidFill>
              </a:rPr>
              <a:t>Always try and use Parametric Stats – but can be used for Nominal and Ordinal data and also when you have a small sample</a:t>
            </a:r>
          </a:p>
          <a:p>
            <a:pPr lvl="1" eaLnBrk="1" hangingPunct="1"/>
            <a:endParaRPr lang="en-US" altLang="en-US" dirty="0" smtClean="0">
              <a:solidFill>
                <a:schemeClr val="tx1"/>
              </a:solidFill>
            </a:endParaRPr>
          </a:p>
          <a:p>
            <a:pPr eaLnBrk="1" hangingPunct="1"/>
            <a:endParaRPr lang="en-US" altLang="en-US" dirty="0" smtClean="0"/>
          </a:p>
        </p:txBody>
      </p:sp>
    </p:spTree>
    <p:extLst>
      <p:ext uri="{BB962C8B-B14F-4D97-AF65-F5344CB8AC3E}">
        <p14:creationId xmlns:p14="http://schemas.microsoft.com/office/powerpoint/2010/main" xmlns="" val="565270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Descriptive Statistics</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5408" y="1916832"/>
            <a:ext cx="54864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Descriptive Statistics</a:t>
            </a:r>
          </a:p>
        </p:txBody>
      </p:sp>
      <p:sp>
        <p:nvSpPr>
          <p:cNvPr id="20483" name="Content Placeholder 2"/>
          <p:cNvSpPr>
            <a:spLocks noGrp="1"/>
          </p:cNvSpPr>
          <p:nvPr>
            <p:ph sz="quarter" idx="1"/>
          </p:nvPr>
        </p:nvSpPr>
        <p:spPr/>
        <p:txBody>
          <a:bodyPr>
            <a:normAutofit/>
          </a:bodyPr>
          <a:lstStyle/>
          <a:p>
            <a:pPr eaLnBrk="1" hangingPunct="1"/>
            <a:r>
              <a:rPr lang="en-US" altLang="en-US" sz="3200" dirty="0" smtClean="0"/>
              <a:t>Once the data have been prepared and transformed (thus you are sure that there is no errors in your data) one could then go on and do statistics on the available data.</a:t>
            </a:r>
          </a:p>
        </p:txBody>
      </p:sp>
    </p:spTree>
    <p:extLst>
      <p:ext uri="{BB962C8B-B14F-4D97-AF65-F5344CB8AC3E}">
        <p14:creationId xmlns:p14="http://schemas.microsoft.com/office/powerpoint/2010/main" xmlns="" val="234341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Descriptive Statistics</a:t>
            </a:r>
          </a:p>
        </p:txBody>
      </p:sp>
      <p:sp>
        <p:nvSpPr>
          <p:cNvPr id="21507" name="Content Placeholder 2"/>
          <p:cNvSpPr>
            <a:spLocks noGrp="1"/>
          </p:cNvSpPr>
          <p:nvPr>
            <p:ph sz="quarter" idx="1"/>
          </p:nvPr>
        </p:nvSpPr>
        <p:spPr/>
        <p:txBody>
          <a:bodyPr/>
          <a:lstStyle/>
          <a:p>
            <a:pPr eaLnBrk="1" hangingPunct="1"/>
            <a:r>
              <a:rPr lang="en-US" altLang="en-US" sz="3200" dirty="0" smtClean="0"/>
              <a:t>There are a number of uses of descriptive stats:</a:t>
            </a:r>
          </a:p>
          <a:p>
            <a:pPr lvl="1" eaLnBrk="1" hangingPunct="1"/>
            <a:r>
              <a:rPr lang="en-US" altLang="en-US" sz="2400" dirty="0" smtClean="0">
                <a:solidFill>
                  <a:schemeClr val="tx1"/>
                </a:solidFill>
              </a:rPr>
              <a:t>Describing the characteristics of the sample</a:t>
            </a:r>
          </a:p>
          <a:p>
            <a:pPr lvl="1" eaLnBrk="1" hangingPunct="1"/>
            <a:r>
              <a:rPr lang="en-US" altLang="en-US" sz="2400" dirty="0" smtClean="0">
                <a:solidFill>
                  <a:schemeClr val="tx1"/>
                </a:solidFill>
              </a:rPr>
              <a:t>Checking your variables for any violation of the assumptions underlying the statistical techniques</a:t>
            </a:r>
          </a:p>
          <a:p>
            <a:pPr lvl="1" eaLnBrk="1" hangingPunct="1"/>
            <a:r>
              <a:rPr lang="en-US" altLang="en-US" sz="2400" dirty="0" smtClean="0">
                <a:solidFill>
                  <a:schemeClr val="tx1"/>
                </a:solidFill>
              </a:rPr>
              <a:t>To address specific research questions (</a:t>
            </a:r>
            <a:r>
              <a:rPr lang="en-US" altLang="en-US" sz="2400" dirty="0" err="1" smtClean="0">
                <a:solidFill>
                  <a:schemeClr val="tx1"/>
                </a:solidFill>
              </a:rPr>
              <a:t>Pallant</a:t>
            </a:r>
            <a:r>
              <a:rPr lang="en-US" altLang="en-US" sz="2400" dirty="0" smtClean="0">
                <a:solidFill>
                  <a:schemeClr val="tx1"/>
                </a:solidFill>
              </a:rPr>
              <a:t>, 2007)</a:t>
            </a:r>
          </a:p>
          <a:p>
            <a:endParaRPr lang="en-US" alt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Descriptive Statistics</a:t>
            </a:r>
          </a:p>
        </p:txBody>
      </p:sp>
      <p:sp>
        <p:nvSpPr>
          <p:cNvPr id="22531" name="Content Placeholder 2"/>
          <p:cNvSpPr>
            <a:spLocks noGrp="1"/>
          </p:cNvSpPr>
          <p:nvPr>
            <p:ph sz="quarter" idx="1"/>
          </p:nvPr>
        </p:nvSpPr>
        <p:spPr/>
        <p:txBody>
          <a:bodyPr/>
          <a:lstStyle/>
          <a:p>
            <a:r>
              <a:rPr lang="en-US" altLang="en-US" dirty="0" smtClean="0"/>
              <a:t>To get </a:t>
            </a:r>
            <a:r>
              <a:rPr lang="en-US" altLang="en-US" b="1" dirty="0" smtClean="0"/>
              <a:t>descriptive statistics</a:t>
            </a:r>
            <a:r>
              <a:rPr lang="en-US" altLang="en-US" dirty="0" smtClean="0"/>
              <a:t> for </a:t>
            </a:r>
            <a:r>
              <a:rPr lang="en-US" altLang="en-US" b="1" i="1" dirty="0" smtClean="0"/>
              <a:t>categorical variables (males – females) frequencies </a:t>
            </a:r>
            <a:r>
              <a:rPr lang="en-US" altLang="en-US" dirty="0" smtClean="0"/>
              <a:t>should be used, this will tell you how many gave a response in these categories.</a:t>
            </a:r>
          </a:p>
          <a:p>
            <a:r>
              <a:rPr lang="en-US" altLang="en-US" dirty="0" smtClean="0"/>
              <a:t>To get </a:t>
            </a:r>
            <a:r>
              <a:rPr lang="en-US" altLang="en-US" b="1" dirty="0" smtClean="0"/>
              <a:t>descriptive statistics </a:t>
            </a:r>
            <a:r>
              <a:rPr lang="en-US" altLang="en-US" dirty="0" smtClean="0"/>
              <a:t>for </a:t>
            </a:r>
            <a:r>
              <a:rPr lang="en-US" altLang="en-US" b="1" i="1" dirty="0" smtClean="0"/>
              <a:t>continuous variables (age) it is better to use descriptive analysis</a:t>
            </a:r>
            <a:r>
              <a:rPr lang="en-US" altLang="en-US" b="1" dirty="0" smtClean="0"/>
              <a:t> </a:t>
            </a:r>
            <a:r>
              <a:rPr lang="en-US" altLang="en-US" dirty="0" smtClean="0"/>
              <a:t>which will then provide a summery of the variables (mean, median and the mode)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260350"/>
            <a:ext cx="8229600" cy="1143000"/>
          </a:xfrm>
        </p:spPr>
        <p:txBody>
          <a:bodyPr anchor="ctr"/>
          <a:lstStyle/>
          <a:p>
            <a:r>
              <a:rPr lang="en-US" altLang="en-US" dirty="0" smtClean="0"/>
              <a:t>Descriptive Statistics</a:t>
            </a:r>
          </a:p>
        </p:txBody>
      </p:sp>
      <p:sp>
        <p:nvSpPr>
          <p:cNvPr id="23555" name="Content Placeholder 2"/>
          <p:cNvSpPr>
            <a:spLocks noGrp="1"/>
          </p:cNvSpPr>
          <p:nvPr>
            <p:ph sz="quarter" idx="1"/>
          </p:nvPr>
        </p:nvSpPr>
        <p:spPr/>
        <p:txBody>
          <a:bodyPr>
            <a:normAutofit fontScale="92500" lnSpcReduction="20000"/>
          </a:bodyPr>
          <a:lstStyle/>
          <a:p>
            <a:r>
              <a:rPr lang="en-ZA" b="1" dirty="0" err="1"/>
              <a:t>Univariate</a:t>
            </a:r>
            <a:r>
              <a:rPr lang="en-ZA" b="1" dirty="0"/>
              <a:t> analysis</a:t>
            </a:r>
            <a:r>
              <a:rPr lang="en-ZA" dirty="0"/>
              <a:t> is the simplest form of </a:t>
            </a:r>
            <a:r>
              <a:rPr lang="en-ZA" dirty="0">
                <a:hlinkClick r:id="rId2" tooltip="Statistics"/>
              </a:rPr>
              <a:t>quantitative (statistical) analysis</a:t>
            </a:r>
            <a:r>
              <a:rPr lang="en-ZA" dirty="0" smtClean="0"/>
              <a:t>. </a:t>
            </a:r>
            <a:r>
              <a:rPr lang="en-ZA" dirty="0"/>
              <a:t>The analysis is carried out with the description of a single </a:t>
            </a:r>
            <a:r>
              <a:rPr lang="en-ZA" dirty="0">
                <a:hlinkClick r:id="rId3" tooltip="Variable (mathematics)"/>
              </a:rPr>
              <a:t>variable</a:t>
            </a:r>
            <a:r>
              <a:rPr lang="en-ZA" dirty="0"/>
              <a:t> in terms of the applicable </a:t>
            </a:r>
            <a:r>
              <a:rPr lang="en-ZA" dirty="0">
                <a:hlinkClick r:id="rId4" tooltip="Unit of analysis"/>
              </a:rPr>
              <a:t>unit of analysis</a:t>
            </a:r>
            <a:r>
              <a:rPr lang="en-ZA" dirty="0" smtClean="0"/>
              <a:t>. </a:t>
            </a:r>
            <a:r>
              <a:rPr lang="en-ZA" dirty="0"/>
              <a:t>For example, if the variable "age" was the subject of the analysis, the researcher would look at how many subjects fall into given age attribute categories.</a:t>
            </a:r>
          </a:p>
          <a:p>
            <a:r>
              <a:rPr lang="en-ZA" dirty="0" err="1"/>
              <a:t>Univariate</a:t>
            </a:r>
            <a:r>
              <a:rPr lang="en-ZA" dirty="0"/>
              <a:t> analysis contrasts with </a:t>
            </a:r>
            <a:r>
              <a:rPr lang="en-ZA" dirty="0">
                <a:hlinkClick r:id="rId5" tooltip="Bivariate analysis"/>
              </a:rPr>
              <a:t>bivariate analysis</a:t>
            </a:r>
            <a:r>
              <a:rPr lang="en-ZA" dirty="0"/>
              <a:t> – the analysis of two variables simultaneously – or </a:t>
            </a:r>
            <a:r>
              <a:rPr lang="en-ZA" dirty="0">
                <a:hlinkClick r:id="rId6" tooltip="Multivariable analysis"/>
              </a:rPr>
              <a:t>multivariable analysis</a:t>
            </a:r>
            <a:r>
              <a:rPr lang="en-ZA" dirty="0"/>
              <a:t> – the analysis of multiple variables simultaneously</a:t>
            </a:r>
            <a:r>
              <a:rPr lang="en-ZA" dirty="0" smtClean="0"/>
              <a:t>. </a:t>
            </a:r>
            <a:r>
              <a:rPr lang="en-ZA" dirty="0" err="1"/>
              <a:t>Univariate</a:t>
            </a:r>
            <a:r>
              <a:rPr lang="en-ZA" dirty="0"/>
              <a:t> analysis is commonly used in the first, </a:t>
            </a:r>
            <a:r>
              <a:rPr lang="en-ZA" dirty="0">
                <a:hlinkClick r:id="rId7" tooltip="Descriptive statistics"/>
              </a:rPr>
              <a:t>descriptive</a:t>
            </a:r>
            <a:r>
              <a:rPr lang="en-ZA" dirty="0"/>
              <a:t> stages of research, before being supplemented by more advanced, </a:t>
            </a:r>
            <a:r>
              <a:rPr lang="en-ZA" dirty="0">
                <a:hlinkClick r:id="rId8" tooltip="Inferential statistics"/>
              </a:rPr>
              <a:t>inferential</a:t>
            </a:r>
            <a:r>
              <a:rPr lang="en-ZA" dirty="0"/>
              <a:t> bivariate or multivariate analysis</a:t>
            </a:r>
            <a:r>
              <a:rPr lang="en-ZA" dirty="0" smtClean="0"/>
              <a:t>.</a:t>
            </a:r>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260350"/>
            <a:ext cx="8229600" cy="1143000"/>
          </a:xfrm>
        </p:spPr>
        <p:txBody>
          <a:bodyPr anchor="ctr"/>
          <a:lstStyle/>
          <a:p>
            <a:r>
              <a:rPr lang="en-US" altLang="en-US" dirty="0" smtClean="0"/>
              <a:t>Descriptive Statistics</a:t>
            </a:r>
          </a:p>
        </p:txBody>
      </p:sp>
      <p:sp>
        <p:nvSpPr>
          <p:cNvPr id="23555" name="Content Placeholder 2"/>
          <p:cNvSpPr>
            <a:spLocks noGrp="1"/>
          </p:cNvSpPr>
          <p:nvPr>
            <p:ph sz="quarter" idx="1"/>
          </p:nvPr>
        </p:nvSpPr>
        <p:spPr/>
        <p:txBody>
          <a:bodyPr>
            <a:normAutofit/>
          </a:bodyPr>
          <a:lstStyle/>
          <a:p>
            <a:r>
              <a:rPr lang="en-US" altLang="en-US" dirty="0" err="1" smtClean="0"/>
              <a:t>Univariate</a:t>
            </a:r>
            <a:r>
              <a:rPr lang="en-US" altLang="en-US" dirty="0" smtClean="0"/>
              <a:t> analysis:</a:t>
            </a:r>
          </a:p>
          <a:p>
            <a:pPr lvl="1"/>
            <a:r>
              <a:rPr lang="en-US" altLang="en-US" sz="2400" dirty="0" smtClean="0">
                <a:solidFill>
                  <a:schemeClr val="tx1"/>
                </a:solidFill>
              </a:rPr>
              <a:t>Involves the analysis of one variable across cases one variable at a time</a:t>
            </a:r>
          </a:p>
          <a:p>
            <a:pPr lvl="1"/>
            <a:r>
              <a:rPr lang="en-US" altLang="en-US" sz="2400" dirty="0" smtClean="0">
                <a:solidFill>
                  <a:schemeClr val="tx1"/>
                </a:solidFill>
              </a:rPr>
              <a:t>3 major characteristics</a:t>
            </a:r>
          </a:p>
          <a:p>
            <a:pPr lvl="2"/>
            <a:r>
              <a:rPr lang="en-US" altLang="en-US" sz="2400" dirty="0" smtClean="0"/>
              <a:t>Distribution</a:t>
            </a:r>
          </a:p>
          <a:p>
            <a:pPr lvl="2"/>
            <a:r>
              <a:rPr lang="en-US" altLang="en-US" sz="2400" dirty="0" smtClean="0"/>
              <a:t>Central Tendency</a:t>
            </a:r>
          </a:p>
          <a:p>
            <a:pPr lvl="2"/>
            <a:r>
              <a:rPr lang="en-US" altLang="en-US" sz="2400" dirty="0" smtClean="0"/>
              <a:t>Dispersion </a:t>
            </a:r>
          </a:p>
        </p:txBody>
      </p:sp>
    </p:spTree>
    <p:extLst>
      <p:ext uri="{BB962C8B-B14F-4D97-AF65-F5344CB8AC3E}">
        <p14:creationId xmlns:p14="http://schemas.microsoft.com/office/powerpoint/2010/main" xmlns="" val="367432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smtClean="0"/>
              <a:t>Descriptive Statistics – Univariate Analysis</a:t>
            </a:r>
          </a:p>
        </p:txBody>
      </p:sp>
      <p:sp>
        <p:nvSpPr>
          <p:cNvPr id="24579" name="Content Placeholder 2"/>
          <p:cNvSpPr>
            <a:spLocks noGrp="1"/>
          </p:cNvSpPr>
          <p:nvPr>
            <p:ph sz="quarter" idx="1"/>
          </p:nvPr>
        </p:nvSpPr>
        <p:spPr/>
        <p:txBody>
          <a:bodyPr/>
          <a:lstStyle/>
          <a:p>
            <a:r>
              <a:rPr lang="en-US" altLang="en-US" dirty="0" smtClean="0"/>
              <a:t>The Distribution:</a:t>
            </a:r>
          </a:p>
          <a:p>
            <a:pPr lvl="1"/>
            <a:r>
              <a:rPr lang="en-US" altLang="en-US" dirty="0" smtClean="0">
                <a:solidFill>
                  <a:schemeClr val="tx1"/>
                </a:solidFill>
              </a:rPr>
              <a:t>The distribution is a summary of the frequency of individual values or ranges of values for a variable</a:t>
            </a:r>
          </a:p>
          <a:p>
            <a:pPr lvl="1"/>
            <a:r>
              <a:rPr lang="en-US" altLang="en-US" dirty="0" smtClean="0">
                <a:solidFill>
                  <a:schemeClr val="tx1"/>
                </a:solidFill>
              </a:rPr>
              <a:t>E.g. The percentage distribution of students by their year of study 1</a:t>
            </a:r>
            <a:r>
              <a:rPr lang="en-US" altLang="en-US" baseline="30000" dirty="0" smtClean="0">
                <a:solidFill>
                  <a:schemeClr val="tx1"/>
                </a:solidFill>
              </a:rPr>
              <a:t>st</a:t>
            </a:r>
            <a:r>
              <a:rPr lang="en-US" altLang="en-US" dirty="0" smtClean="0">
                <a:solidFill>
                  <a:schemeClr val="tx1"/>
                </a:solidFill>
              </a:rPr>
              <a:t> years 2</a:t>
            </a:r>
            <a:r>
              <a:rPr lang="en-US" altLang="en-US" baseline="30000" dirty="0" smtClean="0">
                <a:solidFill>
                  <a:schemeClr val="tx1"/>
                </a:solidFill>
              </a:rPr>
              <a:t>nd</a:t>
            </a:r>
            <a:r>
              <a:rPr lang="en-US" altLang="en-US" dirty="0" smtClean="0">
                <a:solidFill>
                  <a:schemeClr val="tx1"/>
                </a:solidFill>
              </a:rPr>
              <a:t> years etc. </a:t>
            </a:r>
          </a:p>
          <a:p>
            <a:pPr lvl="1"/>
            <a:r>
              <a:rPr lang="en-US" altLang="en-US" dirty="0" smtClean="0">
                <a:solidFill>
                  <a:schemeClr val="tx1"/>
                </a:solidFill>
              </a:rPr>
              <a:t>Or age / race / gender / income percentage wise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Some basic concepts</a:t>
            </a:r>
          </a:p>
        </p:txBody>
      </p:sp>
      <p:sp>
        <p:nvSpPr>
          <p:cNvPr id="3075" name="Content Placeholder 2"/>
          <p:cNvSpPr>
            <a:spLocks noGrp="1"/>
          </p:cNvSpPr>
          <p:nvPr>
            <p:ph sz="quarter" idx="1"/>
          </p:nvPr>
        </p:nvSpPr>
        <p:spPr>
          <a:xfrm>
            <a:off x="468313" y="1412775"/>
            <a:ext cx="8229600" cy="4997549"/>
          </a:xfrm>
        </p:spPr>
        <p:txBody>
          <a:bodyPr/>
          <a:lstStyle/>
          <a:p>
            <a:pPr eaLnBrk="1" hangingPunct="1"/>
            <a:r>
              <a:rPr lang="en-US" altLang="en-US" dirty="0" smtClean="0"/>
              <a:t>Variables and Constants</a:t>
            </a:r>
          </a:p>
          <a:p>
            <a:pPr eaLnBrk="1" hangingPunct="1"/>
            <a:r>
              <a:rPr lang="en-US" altLang="en-US" dirty="0" smtClean="0"/>
              <a:t>When we are measuring height or weight these can be seen as variables.</a:t>
            </a:r>
          </a:p>
          <a:p>
            <a:pPr lvl="1" eaLnBrk="1" hangingPunct="1"/>
            <a:r>
              <a:rPr lang="en-US" altLang="en-US" dirty="0" smtClean="0">
                <a:solidFill>
                  <a:schemeClr val="tx1"/>
                </a:solidFill>
              </a:rPr>
              <a:t>The reason is that their measurement can vary from time to time</a:t>
            </a:r>
          </a:p>
          <a:p>
            <a:pPr eaLnBrk="1" hangingPunct="1"/>
            <a:r>
              <a:rPr lang="en-US" altLang="en-US" dirty="0" smtClean="0"/>
              <a:t>When we deal with a quantity or value that does not change it is referred to as a constant for example the speed of light</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mtClean="0"/>
              <a:t>Descriptive Statistics – Univariate Analysis</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1043608" y="3212976"/>
            <a:ext cx="7164383" cy="1296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altLang="en-US" smtClean="0"/>
              <a:t>Descriptive Statistics – Univariate Analysis</a:t>
            </a:r>
          </a:p>
        </p:txBody>
      </p:sp>
      <p:sp>
        <p:nvSpPr>
          <p:cNvPr id="26627" name="Content Placeholder 2"/>
          <p:cNvSpPr>
            <a:spLocks noGrp="1"/>
          </p:cNvSpPr>
          <p:nvPr>
            <p:ph sz="quarter" idx="1"/>
          </p:nvPr>
        </p:nvSpPr>
        <p:spPr/>
        <p:txBody>
          <a:bodyPr/>
          <a:lstStyle/>
          <a:p>
            <a:r>
              <a:rPr lang="en-US" altLang="en-US" dirty="0" smtClean="0"/>
              <a:t>Central Tendency</a:t>
            </a:r>
          </a:p>
          <a:p>
            <a:pPr lvl="1"/>
            <a:r>
              <a:rPr lang="en-US" altLang="en-US" sz="2400" dirty="0" smtClean="0">
                <a:solidFill>
                  <a:schemeClr val="tx1"/>
                </a:solidFill>
              </a:rPr>
              <a:t>The middle or typical value of any probability distribution or set of scores usually measured by the </a:t>
            </a:r>
            <a:r>
              <a:rPr lang="en-US" altLang="en-US" sz="2400" b="1" dirty="0" smtClean="0">
                <a:solidFill>
                  <a:schemeClr val="tx1"/>
                </a:solidFill>
              </a:rPr>
              <a:t>mean, mode and median</a:t>
            </a:r>
          </a:p>
          <a:p>
            <a:pPr lvl="1"/>
            <a:r>
              <a:rPr lang="en-US" altLang="en-US" sz="2400" b="1" dirty="0" smtClean="0">
                <a:solidFill>
                  <a:schemeClr val="tx1"/>
                </a:solidFill>
              </a:rPr>
              <a:t>Mean (Average)</a:t>
            </a:r>
            <a:r>
              <a:rPr lang="en-US" altLang="en-US" sz="2400" dirty="0" smtClean="0">
                <a:solidFill>
                  <a:schemeClr val="tx1"/>
                </a:solidFill>
              </a:rPr>
              <a:t> the most commonly used method of describing the </a:t>
            </a:r>
            <a:r>
              <a:rPr lang="en-US" altLang="en-US" sz="2400" b="1" i="1" u="sng" dirty="0" smtClean="0">
                <a:solidFill>
                  <a:schemeClr val="tx1"/>
                </a:solidFill>
              </a:rPr>
              <a:t>central tendency</a:t>
            </a:r>
            <a:r>
              <a:rPr lang="en-US" altLang="en-US" sz="2400" b="1" i="1" dirty="0" smtClean="0">
                <a:solidFill>
                  <a:schemeClr val="tx1"/>
                </a:solidFill>
              </a:rPr>
              <a:t> </a:t>
            </a:r>
            <a:r>
              <a:rPr lang="en-US" altLang="en-US" sz="2400" dirty="0" smtClean="0">
                <a:solidFill>
                  <a:schemeClr val="tx1"/>
                </a:solidFill>
              </a:rPr>
              <a:t>– sum the values divide by the amount of instances.</a:t>
            </a:r>
          </a:p>
          <a:p>
            <a:pPr lvl="1"/>
            <a:r>
              <a:rPr lang="en-US" altLang="en-US" sz="2400" b="1" dirty="0" smtClean="0">
                <a:solidFill>
                  <a:schemeClr val="tx1"/>
                </a:solidFill>
              </a:rPr>
              <a:t>Median (middle score)</a:t>
            </a:r>
            <a:r>
              <a:rPr lang="en-US" altLang="en-US" sz="2400" dirty="0" smtClean="0">
                <a:solidFill>
                  <a:schemeClr val="tx1"/>
                </a:solidFill>
              </a:rPr>
              <a:t> the score found in the exact middle </a:t>
            </a:r>
          </a:p>
          <a:p>
            <a:pPr lvl="1"/>
            <a:r>
              <a:rPr lang="en-US" altLang="en-US" sz="2400" dirty="0" smtClean="0">
                <a:solidFill>
                  <a:schemeClr val="tx1"/>
                </a:solidFill>
              </a:rPr>
              <a:t>1, 2, </a:t>
            </a:r>
            <a:r>
              <a:rPr lang="en-US" altLang="en-US" sz="2400" b="1" dirty="0" smtClean="0">
                <a:solidFill>
                  <a:schemeClr val="tx1"/>
                </a:solidFill>
              </a:rPr>
              <a:t>3</a:t>
            </a:r>
            <a:r>
              <a:rPr lang="en-US" altLang="en-US" sz="2400" dirty="0" smtClean="0">
                <a:solidFill>
                  <a:schemeClr val="tx1"/>
                </a:solidFill>
              </a:rPr>
              <a:t>, 4, 5 median is 3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smtClean="0"/>
              <a:t>Descriptive Statistics – Univariate Analysis</a:t>
            </a:r>
          </a:p>
        </p:txBody>
      </p:sp>
      <p:sp>
        <p:nvSpPr>
          <p:cNvPr id="27651" name="Content Placeholder 2"/>
          <p:cNvSpPr>
            <a:spLocks noGrp="1"/>
          </p:cNvSpPr>
          <p:nvPr>
            <p:ph sz="quarter" idx="1"/>
          </p:nvPr>
        </p:nvSpPr>
        <p:spPr/>
        <p:txBody>
          <a:bodyPr/>
          <a:lstStyle/>
          <a:p>
            <a:r>
              <a:rPr lang="en-US" altLang="en-US" b="1" dirty="0" smtClean="0"/>
              <a:t>Mode (frequently occur) </a:t>
            </a:r>
            <a:r>
              <a:rPr lang="en-US" altLang="en-US" dirty="0" smtClean="0"/>
              <a:t>the most frequently occurring score – scores arranged in order count the scores and the most frequently occurring score is the mode. </a:t>
            </a:r>
          </a:p>
          <a:p>
            <a:r>
              <a:rPr lang="en-US" altLang="en-US" dirty="0" smtClean="0"/>
              <a:t>1,2,2,2,3,</a:t>
            </a:r>
            <a:r>
              <a:rPr lang="en-US" altLang="en-US" b="1" dirty="0" smtClean="0"/>
              <a:t>4,4,4,4</a:t>
            </a:r>
            <a:r>
              <a:rPr lang="en-US" altLang="en-US" dirty="0" smtClean="0"/>
              <a:t>,5,6 mode is 4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Descriptive Statistics – </a:t>
            </a:r>
            <a:r>
              <a:rPr lang="en-US" altLang="en-US" dirty="0" err="1" smtClean="0"/>
              <a:t>Univariate</a:t>
            </a:r>
            <a:r>
              <a:rPr lang="en-US" altLang="en-US" dirty="0" smtClean="0"/>
              <a:t> Analysis</a:t>
            </a:r>
          </a:p>
        </p:txBody>
      </p:sp>
      <p:sp>
        <p:nvSpPr>
          <p:cNvPr id="28675" name="Content Placeholder 2"/>
          <p:cNvSpPr>
            <a:spLocks noGrp="1"/>
          </p:cNvSpPr>
          <p:nvPr>
            <p:ph sz="quarter" idx="1"/>
          </p:nvPr>
        </p:nvSpPr>
        <p:spPr/>
        <p:txBody>
          <a:bodyPr/>
          <a:lstStyle/>
          <a:p>
            <a:r>
              <a:rPr lang="en-US" altLang="en-US" dirty="0" smtClean="0"/>
              <a:t>Dispersion – refer to the spread of values around the central tendency.</a:t>
            </a:r>
          </a:p>
          <a:p>
            <a:pPr lvl="1"/>
            <a:r>
              <a:rPr lang="en-US" altLang="en-US" dirty="0" smtClean="0">
                <a:solidFill>
                  <a:schemeClr val="tx1"/>
                </a:solidFill>
              </a:rPr>
              <a:t>Range – take highest value and subtract it by the lowest value – 42- 10 = 32</a:t>
            </a:r>
          </a:p>
          <a:p>
            <a:pPr lvl="1"/>
            <a:r>
              <a:rPr lang="en-US" altLang="en-US" b="1" dirty="0" smtClean="0">
                <a:solidFill>
                  <a:schemeClr val="tx1"/>
                </a:solidFill>
              </a:rPr>
              <a:t>Standard Deviation</a:t>
            </a:r>
            <a:r>
              <a:rPr lang="en-US" altLang="en-US" dirty="0" smtClean="0">
                <a:solidFill>
                  <a:schemeClr val="tx1"/>
                </a:solidFill>
              </a:rPr>
              <a:t> – is a more accurate and detailed estimate of dispersion because an outlier can greatly amplify the range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Descriptive Statistics – </a:t>
            </a:r>
            <a:r>
              <a:rPr lang="en-US" altLang="en-US" dirty="0" err="1" smtClean="0"/>
              <a:t>Univariate</a:t>
            </a:r>
            <a:r>
              <a:rPr lang="en-US" altLang="en-US" dirty="0" smtClean="0"/>
              <a:t> Analysis</a:t>
            </a:r>
          </a:p>
        </p:txBody>
      </p:sp>
      <p:sp>
        <p:nvSpPr>
          <p:cNvPr id="28675" name="Content Placeholder 2"/>
          <p:cNvSpPr>
            <a:spLocks noGrp="1"/>
          </p:cNvSpPr>
          <p:nvPr>
            <p:ph sz="quarter" idx="1"/>
          </p:nvPr>
        </p:nvSpPr>
        <p:spPr/>
        <p:txBody>
          <a:bodyPr>
            <a:normAutofit/>
          </a:bodyPr>
          <a:lstStyle/>
          <a:p>
            <a:r>
              <a:rPr lang="en-US" altLang="en-US" sz="3200" dirty="0" smtClean="0"/>
              <a:t>Deviance (Back to bridge analogy)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492896"/>
            <a:ext cx="5010150"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74806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Descriptive Statistics – </a:t>
            </a:r>
            <a:r>
              <a:rPr lang="en-US" altLang="en-US" dirty="0" err="1" smtClean="0"/>
              <a:t>Univariate</a:t>
            </a:r>
            <a:r>
              <a:rPr lang="en-US" altLang="en-US" dirty="0" smtClean="0"/>
              <a:t> Analysis</a:t>
            </a:r>
          </a:p>
        </p:txBody>
      </p:sp>
      <p:sp>
        <p:nvSpPr>
          <p:cNvPr id="28675" name="Content Placeholder 2"/>
          <p:cNvSpPr>
            <a:spLocks noGrp="1"/>
          </p:cNvSpPr>
          <p:nvPr>
            <p:ph sz="quarter" idx="1"/>
          </p:nvPr>
        </p:nvSpPr>
        <p:spPr/>
        <p:txBody>
          <a:bodyPr/>
          <a:lstStyle/>
          <a:p>
            <a:r>
              <a:rPr lang="en-US" altLang="en-US" sz="3200" dirty="0" smtClean="0"/>
              <a:t>Degrees of freedom</a:t>
            </a:r>
          </a:p>
          <a:p>
            <a:endParaRPr lang="en-US" altLang="en-US" dirty="0" smtClean="0">
              <a:solidFill>
                <a:srgbClr val="FF0000"/>
              </a:solidFill>
            </a:endParaRPr>
          </a:p>
          <a:p>
            <a:r>
              <a:rPr lang="en-US" altLang="en-US" dirty="0" smtClean="0"/>
              <a:t>Sport example </a:t>
            </a:r>
          </a:p>
        </p:txBody>
      </p:sp>
    </p:spTree>
    <p:extLst>
      <p:ext uri="{BB962C8B-B14F-4D97-AF65-F5344CB8AC3E}">
        <p14:creationId xmlns:p14="http://schemas.microsoft.com/office/powerpoint/2010/main" xmlns="" val="3843291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Descriptive Statistics – </a:t>
            </a:r>
            <a:r>
              <a:rPr lang="en-US" altLang="en-US" dirty="0" err="1" smtClean="0"/>
              <a:t>Univariate</a:t>
            </a:r>
            <a:r>
              <a:rPr lang="en-US" altLang="en-US" dirty="0" smtClean="0"/>
              <a:t> Analysis</a:t>
            </a:r>
          </a:p>
        </p:txBody>
      </p:sp>
      <p:sp>
        <p:nvSpPr>
          <p:cNvPr id="28675" name="Content Placeholder 2"/>
          <p:cNvSpPr>
            <a:spLocks noGrp="1"/>
          </p:cNvSpPr>
          <p:nvPr>
            <p:ph sz="quarter" idx="1"/>
          </p:nvPr>
        </p:nvSpPr>
        <p:spPr/>
        <p:txBody>
          <a:bodyPr>
            <a:normAutofit/>
          </a:bodyPr>
          <a:lstStyle/>
          <a:p>
            <a:r>
              <a:rPr lang="en-US" altLang="en-US" sz="3200" dirty="0" smtClean="0"/>
              <a:t>Standard deviation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636912"/>
            <a:ext cx="6750400" cy="3286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2574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27886"/>
            <a:ext cx="8229600" cy="664810"/>
          </a:xfrm>
        </p:spPr>
        <p:txBody>
          <a:bodyPr>
            <a:normAutofit fontScale="90000"/>
          </a:bodyPr>
          <a:lstStyle/>
          <a:p>
            <a:r>
              <a:rPr lang="en-US" altLang="en-US" sz="3600" dirty="0"/>
              <a:t>Descriptive Statistics – </a:t>
            </a:r>
            <a:r>
              <a:rPr lang="en-US" altLang="en-US" sz="3600" dirty="0" err="1"/>
              <a:t>Univariate</a:t>
            </a:r>
            <a:r>
              <a:rPr lang="en-US" altLang="en-US" sz="3600" dirty="0"/>
              <a:t> Analysis</a:t>
            </a:r>
            <a:endParaRPr lang="en-US" altLang="en-US" sz="3600" dirty="0" smtClean="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132856"/>
            <a:ext cx="2440662" cy="332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4364" y="548681"/>
            <a:ext cx="4810498" cy="6309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Creating a </a:t>
            </a:r>
            <a:r>
              <a:rPr lang="en-US" altLang="en-US" dirty="0" err="1" smtClean="0"/>
              <a:t>Datafile</a:t>
            </a:r>
            <a:endParaRPr lang="en-US" altLang="en-US"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772816"/>
            <a:ext cx="5973093" cy="4481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62810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Creating a </a:t>
            </a:r>
            <a:r>
              <a:rPr lang="en-US" altLang="en-US" dirty="0" err="1" smtClean="0"/>
              <a:t>Datafile</a:t>
            </a:r>
            <a:endParaRPr lang="en-US" altLang="en-US" dirty="0" smtClean="0"/>
          </a:p>
        </p:txBody>
      </p:sp>
      <p:sp>
        <p:nvSpPr>
          <p:cNvPr id="28675" name="Content Placeholder 2"/>
          <p:cNvSpPr>
            <a:spLocks noGrp="1"/>
          </p:cNvSpPr>
          <p:nvPr>
            <p:ph sz="quarter" idx="1"/>
          </p:nvPr>
        </p:nvSpPr>
        <p:spPr/>
        <p:txBody>
          <a:bodyPr/>
          <a:lstStyle/>
          <a:p>
            <a:r>
              <a:rPr lang="en-US" altLang="en-US" dirty="0" smtClean="0"/>
              <a:t>Step 1: Check and modify the options in SPSS to display the output that is produced</a:t>
            </a:r>
          </a:p>
          <a:p>
            <a:r>
              <a:rPr lang="en-US" altLang="en-US" dirty="0" smtClean="0"/>
              <a:t>Step 2: Structure the </a:t>
            </a:r>
            <a:r>
              <a:rPr lang="en-US" altLang="en-US" dirty="0" err="1" smtClean="0"/>
              <a:t>datafile</a:t>
            </a:r>
            <a:r>
              <a:rPr lang="en-US" altLang="en-US" dirty="0" smtClean="0"/>
              <a:t> by defining the variables (Will demonstrate in SPSS)</a:t>
            </a:r>
          </a:p>
          <a:p>
            <a:r>
              <a:rPr lang="en-US" altLang="en-US" dirty="0" smtClean="0"/>
              <a:t>Step 3: Enter the data from </a:t>
            </a:r>
            <a:r>
              <a:rPr lang="en-US" altLang="en-US" dirty="0"/>
              <a:t>each participant (Will demonstrate in SPSS)</a:t>
            </a:r>
          </a:p>
          <a:p>
            <a:endParaRPr lang="en-US" altLang="en-US" dirty="0" smtClean="0"/>
          </a:p>
        </p:txBody>
      </p:sp>
    </p:spTree>
    <p:extLst>
      <p:ext uri="{BB962C8B-B14F-4D97-AF65-F5344CB8AC3E}">
        <p14:creationId xmlns:p14="http://schemas.microsoft.com/office/powerpoint/2010/main" xmlns="" val="1226876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Variables</a:t>
            </a:r>
          </a:p>
        </p:txBody>
      </p:sp>
      <p:sp>
        <p:nvSpPr>
          <p:cNvPr id="4099" name="Content Placeholder 2"/>
          <p:cNvSpPr>
            <a:spLocks noGrp="1"/>
          </p:cNvSpPr>
          <p:nvPr>
            <p:ph sz="quarter" idx="1"/>
          </p:nvPr>
        </p:nvSpPr>
        <p:spPr>
          <a:xfrm>
            <a:off x="468313" y="1412775"/>
            <a:ext cx="8229600" cy="4997549"/>
          </a:xfrm>
        </p:spPr>
        <p:txBody>
          <a:bodyPr>
            <a:normAutofit/>
          </a:bodyPr>
          <a:lstStyle/>
          <a:p>
            <a:pPr eaLnBrk="1" hangingPunct="1"/>
            <a:r>
              <a:rPr lang="en-US" altLang="en-US" dirty="0" smtClean="0"/>
              <a:t>Important terms regarding variables:</a:t>
            </a:r>
          </a:p>
          <a:p>
            <a:pPr lvl="1" eaLnBrk="1" hangingPunct="1"/>
            <a:r>
              <a:rPr lang="en-US" altLang="en-US" b="1" i="1" dirty="0" smtClean="0">
                <a:solidFill>
                  <a:schemeClr val="tx1"/>
                </a:solidFill>
              </a:rPr>
              <a:t>Independent Variable </a:t>
            </a:r>
            <a:r>
              <a:rPr lang="en-US" altLang="en-US" dirty="0" smtClean="0">
                <a:solidFill>
                  <a:schemeClr val="tx1"/>
                </a:solidFill>
              </a:rPr>
              <a:t>(A variable thought to be the cause of some effect)</a:t>
            </a:r>
          </a:p>
          <a:p>
            <a:pPr lvl="1" eaLnBrk="1" hangingPunct="1"/>
            <a:r>
              <a:rPr lang="en-US" altLang="en-US" b="1" i="1" dirty="0" smtClean="0">
                <a:solidFill>
                  <a:schemeClr val="tx1"/>
                </a:solidFill>
              </a:rPr>
              <a:t>Dependent Variable </a:t>
            </a:r>
            <a:r>
              <a:rPr lang="en-US" altLang="en-US" dirty="0" smtClean="0">
                <a:solidFill>
                  <a:schemeClr val="tx1"/>
                </a:solidFill>
              </a:rPr>
              <a:t>(A variable thought to be affected by changes in the independent variable)</a:t>
            </a:r>
          </a:p>
          <a:p>
            <a:pPr lvl="1" eaLnBrk="1" hangingPunct="1"/>
            <a:r>
              <a:rPr lang="en-US" altLang="en-US" b="1" i="1" dirty="0" smtClean="0">
                <a:solidFill>
                  <a:schemeClr val="tx1"/>
                </a:solidFill>
              </a:rPr>
              <a:t>Predictor Variable </a:t>
            </a:r>
            <a:r>
              <a:rPr lang="en-US" altLang="en-US" dirty="0" smtClean="0">
                <a:solidFill>
                  <a:schemeClr val="tx1"/>
                </a:solidFill>
              </a:rPr>
              <a:t>(A variable thought to predict an outcome – another term for independent variable)</a:t>
            </a:r>
          </a:p>
          <a:p>
            <a:pPr lvl="1" eaLnBrk="1" hangingPunct="1"/>
            <a:r>
              <a:rPr lang="en-US" altLang="en-US" b="1" i="1" dirty="0" smtClean="0">
                <a:solidFill>
                  <a:schemeClr val="tx1"/>
                </a:solidFill>
              </a:rPr>
              <a:t>Outcome Variable </a:t>
            </a:r>
            <a:r>
              <a:rPr lang="en-US" altLang="en-US" dirty="0" smtClean="0">
                <a:solidFill>
                  <a:schemeClr val="tx1"/>
                </a:solidFill>
              </a:rPr>
              <a:t>(A variable thought to change as a function of changes in a predictor variable – synonymous with dependent variable) </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Screening and Cleaning of the data</a:t>
            </a:r>
          </a:p>
        </p:txBody>
      </p:sp>
      <p:sp>
        <p:nvSpPr>
          <p:cNvPr id="28675" name="Content Placeholder 2"/>
          <p:cNvSpPr>
            <a:spLocks noGrp="1"/>
          </p:cNvSpPr>
          <p:nvPr>
            <p:ph sz="quarter" idx="1"/>
          </p:nvPr>
        </p:nvSpPr>
        <p:spPr/>
        <p:txBody>
          <a:bodyPr/>
          <a:lstStyle/>
          <a:p>
            <a:r>
              <a:rPr lang="en-US" altLang="en-US" dirty="0" smtClean="0"/>
              <a:t>Human error can slip in when capturing the data in SPSS, for example typing 35 instead of 3 – this may distort and negatively influence the outcome</a:t>
            </a:r>
          </a:p>
          <a:p>
            <a:r>
              <a:rPr lang="en-US" altLang="en-US" dirty="0" smtClean="0"/>
              <a:t>Step1: Checking for errors</a:t>
            </a:r>
          </a:p>
          <a:p>
            <a:r>
              <a:rPr lang="en-US" altLang="en-US" dirty="0" smtClean="0"/>
              <a:t>Step 2: Finding and correcting that error in the file</a:t>
            </a:r>
            <a:endParaRPr lang="en-US" altLang="en-US" dirty="0"/>
          </a:p>
          <a:p>
            <a:endParaRPr lang="en-US" altLang="en-US" dirty="0" smtClean="0"/>
          </a:p>
        </p:txBody>
      </p:sp>
    </p:spTree>
    <p:extLst>
      <p:ext uri="{BB962C8B-B14F-4D97-AF65-F5344CB8AC3E}">
        <p14:creationId xmlns:p14="http://schemas.microsoft.com/office/powerpoint/2010/main" xmlns="" val="156686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Screening and Cleaning of the data</a:t>
            </a:r>
          </a:p>
        </p:txBody>
      </p:sp>
      <p:sp>
        <p:nvSpPr>
          <p:cNvPr id="28675" name="Content Placeholder 2"/>
          <p:cNvSpPr>
            <a:spLocks noGrp="1"/>
          </p:cNvSpPr>
          <p:nvPr>
            <p:ph sz="half" idx="1"/>
          </p:nvPr>
        </p:nvSpPr>
        <p:spPr/>
        <p:txBody>
          <a:bodyPr/>
          <a:lstStyle/>
          <a:p>
            <a:r>
              <a:rPr lang="en-US" altLang="en-US" b="1" dirty="0" smtClean="0"/>
              <a:t>Step1: Checking for errors</a:t>
            </a:r>
          </a:p>
          <a:p>
            <a:pPr lvl="1"/>
            <a:r>
              <a:rPr lang="en-US" altLang="en-US" dirty="0" smtClean="0">
                <a:solidFill>
                  <a:schemeClr val="tx1"/>
                </a:solidFill>
              </a:rPr>
              <a:t>Very important to correct any errors</a:t>
            </a:r>
          </a:p>
          <a:p>
            <a:pPr lvl="1"/>
            <a:r>
              <a:rPr lang="en-US" altLang="en-US" dirty="0" smtClean="0">
                <a:solidFill>
                  <a:schemeClr val="tx1"/>
                </a:solidFill>
              </a:rPr>
              <a:t>For Categorical Variables – Frequencies should be used (Sex, marital status, education level)</a:t>
            </a:r>
          </a:p>
          <a:p>
            <a:pPr lvl="1"/>
            <a:endParaRPr lang="en-US" altLang="en-US" dirty="0">
              <a:solidFill>
                <a:schemeClr val="tx1"/>
              </a:solidFill>
            </a:endParaRPr>
          </a:p>
          <a:p>
            <a:pPr lvl="1"/>
            <a:endParaRPr lang="en-US" altLang="en-US" dirty="0" smtClean="0"/>
          </a:p>
          <a:p>
            <a:endParaRPr lang="en-US" altLang="en-US" dirty="0" smtClean="0"/>
          </a:p>
        </p:txBody>
      </p:sp>
      <p:sp>
        <p:nvSpPr>
          <p:cNvPr id="2" name="Content Placeholder 1"/>
          <p:cNvSpPr>
            <a:spLocks noGrp="1"/>
          </p:cNvSpPr>
          <p:nvPr>
            <p:ph sz="half" idx="2"/>
          </p:nvPr>
        </p:nvSpPr>
        <p:spPr/>
        <p:txBody>
          <a:bodyPr/>
          <a:lstStyle/>
          <a:p>
            <a:endParaRPr lang="en-ZA"/>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1412776"/>
            <a:ext cx="4506466" cy="45753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1168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Screening and Cleaning of the data</a:t>
            </a:r>
          </a:p>
        </p:txBody>
      </p:sp>
      <p:sp>
        <p:nvSpPr>
          <p:cNvPr id="28675" name="Content Placeholder 2"/>
          <p:cNvSpPr>
            <a:spLocks noGrp="1"/>
          </p:cNvSpPr>
          <p:nvPr>
            <p:ph sz="quarter" idx="1"/>
          </p:nvPr>
        </p:nvSpPr>
        <p:spPr/>
        <p:txBody>
          <a:bodyPr/>
          <a:lstStyle/>
          <a:p>
            <a:r>
              <a:rPr lang="en-US" altLang="en-US" b="1" dirty="0" smtClean="0"/>
              <a:t>Step1: Checking for errors</a:t>
            </a:r>
          </a:p>
          <a:p>
            <a:pPr lvl="1"/>
            <a:r>
              <a:rPr lang="en-US" altLang="en-US" dirty="0" smtClean="0">
                <a:solidFill>
                  <a:schemeClr val="tx1"/>
                </a:solidFill>
              </a:rPr>
              <a:t>Very important to correct any errors</a:t>
            </a:r>
          </a:p>
          <a:p>
            <a:pPr lvl="1"/>
            <a:r>
              <a:rPr lang="en-US" altLang="en-US" dirty="0" smtClean="0">
                <a:solidFill>
                  <a:schemeClr val="tx1"/>
                </a:solidFill>
              </a:rPr>
              <a:t>For Continuous Variables – </a:t>
            </a:r>
            <a:r>
              <a:rPr lang="en-US" altLang="en-US" dirty="0" err="1" smtClean="0">
                <a:solidFill>
                  <a:schemeClr val="tx1"/>
                </a:solidFill>
              </a:rPr>
              <a:t>Descriptives</a:t>
            </a:r>
            <a:r>
              <a:rPr lang="en-US" altLang="en-US" dirty="0" smtClean="0">
                <a:solidFill>
                  <a:schemeClr val="tx1"/>
                </a:solidFill>
              </a:rPr>
              <a:t> should be used (Age)</a:t>
            </a:r>
          </a:p>
          <a:p>
            <a:pPr lvl="1"/>
            <a:endParaRPr lang="en-US" altLang="en-US" dirty="0"/>
          </a:p>
          <a:p>
            <a:pPr lvl="1"/>
            <a:endParaRPr lang="en-US" altLang="en-US" dirty="0" smtClean="0"/>
          </a:p>
          <a:p>
            <a:endParaRPr lang="en-US" alt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3789040"/>
            <a:ext cx="6777127" cy="1394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4004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Screening and Cleaning of the data</a:t>
            </a:r>
          </a:p>
        </p:txBody>
      </p:sp>
      <p:sp>
        <p:nvSpPr>
          <p:cNvPr id="28675" name="Content Placeholder 2"/>
          <p:cNvSpPr>
            <a:spLocks noGrp="1"/>
          </p:cNvSpPr>
          <p:nvPr>
            <p:ph sz="quarter" idx="1"/>
          </p:nvPr>
        </p:nvSpPr>
        <p:spPr/>
        <p:txBody>
          <a:bodyPr/>
          <a:lstStyle/>
          <a:p>
            <a:r>
              <a:rPr lang="en-US" altLang="en-US" b="1" dirty="0" smtClean="0"/>
              <a:t>Step 2: Finding and correcting that error in the file</a:t>
            </a:r>
          </a:p>
          <a:p>
            <a:pPr lvl="1"/>
            <a:r>
              <a:rPr lang="en-US" altLang="en-US" dirty="0" smtClean="0">
                <a:solidFill>
                  <a:schemeClr val="tx1"/>
                </a:solidFill>
              </a:rPr>
              <a:t>There are 2 methods in correcting errors</a:t>
            </a:r>
          </a:p>
          <a:p>
            <a:pPr lvl="1"/>
            <a:r>
              <a:rPr lang="en-US" altLang="en-US" b="1" dirty="0" smtClean="0">
                <a:solidFill>
                  <a:schemeClr val="tx1"/>
                </a:solidFill>
              </a:rPr>
              <a:t>Method 1</a:t>
            </a:r>
            <a:r>
              <a:rPr lang="en-US" altLang="en-US" dirty="0" smtClean="0">
                <a:solidFill>
                  <a:schemeClr val="tx1"/>
                </a:solidFill>
              </a:rPr>
              <a:t>: In the Data View Tab select the column and sort Ascending or Descending</a:t>
            </a:r>
          </a:p>
          <a:p>
            <a:pPr lvl="1"/>
            <a:r>
              <a:rPr lang="en-US" altLang="en-US" b="1" dirty="0" smtClean="0">
                <a:solidFill>
                  <a:schemeClr val="tx1"/>
                </a:solidFill>
              </a:rPr>
              <a:t>Method 2</a:t>
            </a:r>
            <a:r>
              <a:rPr lang="en-US" altLang="en-US" dirty="0" smtClean="0">
                <a:solidFill>
                  <a:schemeClr val="tx1"/>
                </a:solidFill>
              </a:rPr>
              <a:t>: Go to the relevant column highlight it, go to Edit and click on the Find function and correct the particular instance </a:t>
            </a:r>
            <a:endParaRPr lang="en-US" altLang="en-US" dirty="0">
              <a:solidFill>
                <a:schemeClr val="tx1"/>
              </a:solidFill>
            </a:endParaRPr>
          </a:p>
          <a:p>
            <a:endParaRPr lang="en-US" altLang="en-US" dirty="0" smtClean="0"/>
          </a:p>
        </p:txBody>
      </p:sp>
    </p:spTree>
    <p:extLst>
      <p:ext uri="{BB962C8B-B14F-4D97-AF65-F5344CB8AC3E}">
        <p14:creationId xmlns:p14="http://schemas.microsoft.com/office/powerpoint/2010/main" xmlns="" val="496675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228600"/>
            <a:ext cx="8534400" cy="968152"/>
          </a:xfrm>
        </p:spPr>
        <p:txBody>
          <a:bodyPr>
            <a:normAutofit fontScale="90000"/>
          </a:bodyPr>
          <a:lstStyle/>
          <a:p>
            <a:pPr algn="l"/>
            <a:r>
              <a:rPr lang="en-US" altLang="en-US" dirty="0" smtClean="0"/>
              <a:t>Preliminary Analysis – Descriptive Statistics - Categorical</a:t>
            </a:r>
          </a:p>
        </p:txBody>
      </p:sp>
      <p:sp>
        <p:nvSpPr>
          <p:cNvPr id="28675" name="Content Placeholder 2"/>
          <p:cNvSpPr>
            <a:spLocks noGrp="1"/>
          </p:cNvSpPr>
          <p:nvPr>
            <p:ph sz="half" idx="1"/>
          </p:nvPr>
        </p:nvSpPr>
        <p:spPr/>
        <p:txBody>
          <a:bodyPr/>
          <a:lstStyle/>
          <a:p>
            <a:r>
              <a:rPr lang="en-US" altLang="en-US" sz="2400" dirty="0" smtClean="0"/>
              <a:t>This is more or less the same as done in the screening part of </a:t>
            </a:r>
            <a:r>
              <a:rPr lang="en-US" altLang="en-US" sz="2400" dirty="0" err="1" smtClean="0"/>
              <a:t>analysing</a:t>
            </a:r>
            <a:r>
              <a:rPr lang="en-US" altLang="en-US" sz="2400" dirty="0" smtClean="0"/>
              <a:t> the data but how do one write up the findings?</a:t>
            </a:r>
          </a:p>
          <a:p>
            <a:r>
              <a:rPr lang="en-US" altLang="en-US" sz="2400" b="1" dirty="0" smtClean="0"/>
              <a:t>From the above we know there are 46 males (17.5 per cent) and 217 females (82.5 per cent)</a:t>
            </a:r>
          </a:p>
          <a:p>
            <a:endParaRPr lang="en-US" altLang="en-US" sz="2400" dirty="0" smtClean="0"/>
          </a:p>
          <a:p>
            <a:endParaRPr lang="en-US" altLang="en-US" dirty="0"/>
          </a:p>
          <a:p>
            <a:endParaRPr lang="en-US" altLang="en-US"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628800"/>
            <a:ext cx="3908185"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2802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228600"/>
            <a:ext cx="8534400" cy="896144"/>
          </a:xfrm>
        </p:spPr>
        <p:txBody>
          <a:bodyPr>
            <a:normAutofit fontScale="90000"/>
          </a:bodyPr>
          <a:lstStyle/>
          <a:p>
            <a:pPr algn="l"/>
            <a:r>
              <a:rPr lang="en-US" altLang="en-US" dirty="0" smtClean="0"/>
              <a:t>Preliminary Analysis – Descriptive Statistics - Continuous</a:t>
            </a:r>
          </a:p>
        </p:txBody>
      </p:sp>
      <p:sp>
        <p:nvSpPr>
          <p:cNvPr id="28675" name="Content Placeholder 2"/>
          <p:cNvSpPr>
            <a:spLocks noGrp="1"/>
          </p:cNvSpPr>
          <p:nvPr>
            <p:ph sz="quarter" idx="1"/>
          </p:nvPr>
        </p:nvSpPr>
        <p:spPr>
          <a:xfrm>
            <a:off x="301752" y="1527048"/>
            <a:ext cx="8503920" cy="4854280"/>
          </a:xfrm>
        </p:spPr>
        <p:txBody>
          <a:bodyPr>
            <a:normAutofit lnSpcReduction="10000"/>
          </a:bodyPr>
          <a:lstStyle/>
          <a:p>
            <a:r>
              <a:rPr lang="en-US" altLang="en-US" sz="2400" dirty="0" smtClean="0"/>
              <a:t>The variable age we have information from 248 respondents, ranging in age from 19 to 79 years, with a </a:t>
            </a:r>
            <a:r>
              <a:rPr lang="en-US" altLang="en-US" sz="2400" b="1" i="1" dirty="0" smtClean="0"/>
              <a:t>mean</a:t>
            </a:r>
            <a:r>
              <a:rPr lang="en-US" altLang="en-US" sz="2400" dirty="0" smtClean="0"/>
              <a:t> of 29.69 and a </a:t>
            </a:r>
            <a:r>
              <a:rPr lang="en-US" altLang="en-US" sz="2400" b="1" i="1" dirty="0" smtClean="0"/>
              <a:t>standard deviation </a:t>
            </a:r>
            <a:r>
              <a:rPr lang="en-US" altLang="en-US" sz="2400" dirty="0" smtClean="0"/>
              <a:t>of 13.65</a:t>
            </a:r>
          </a:p>
          <a:p>
            <a:endParaRPr lang="en-US" altLang="en-US" sz="2400" dirty="0"/>
          </a:p>
          <a:p>
            <a:endParaRPr lang="en-US" altLang="en-US" sz="2400" dirty="0" smtClean="0"/>
          </a:p>
          <a:p>
            <a:endParaRPr lang="en-US" altLang="en-US" sz="2400" dirty="0"/>
          </a:p>
          <a:p>
            <a:r>
              <a:rPr lang="en-US" altLang="en-US" sz="2400" dirty="0" smtClean="0"/>
              <a:t>Descriptive provide info concerning the distribution of the scores on continuous </a:t>
            </a:r>
            <a:r>
              <a:rPr lang="en-US" altLang="en-US" sz="2400" dirty="0" err="1" smtClean="0"/>
              <a:t>var</a:t>
            </a:r>
            <a:r>
              <a:rPr lang="en-US" altLang="en-US" sz="2400" dirty="0" smtClean="0"/>
              <a:t> (</a:t>
            </a:r>
            <a:r>
              <a:rPr lang="en-US" altLang="en-US" sz="2400" dirty="0" err="1" smtClean="0"/>
              <a:t>skewness</a:t>
            </a:r>
            <a:r>
              <a:rPr lang="en-US" altLang="en-US" sz="2400" dirty="0" smtClean="0"/>
              <a:t> and kurtosis)</a:t>
            </a:r>
          </a:p>
          <a:p>
            <a:r>
              <a:rPr lang="en-US" altLang="en-US" sz="2400" b="1" i="1" dirty="0" err="1" smtClean="0"/>
              <a:t>Skewness</a:t>
            </a:r>
            <a:r>
              <a:rPr lang="en-US" altLang="en-US" sz="2400" dirty="0" smtClean="0"/>
              <a:t> indicates the symmetry of the distribution – Positive clusters to the left side, negative clusters to the right side</a:t>
            </a:r>
          </a:p>
          <a:p>
            <a:r>
              <a:rPr lang="en-US" altLang="en-US" sz="2400" b="1" i="1" dirty="0" smtClean="0"/>
              <a:t>Kurtosis</a:t>
            </a:r>
            <a:r>
              <a:rPr lang="en-US" altLang="en-US" sz="2400" dirty="0" smtClean="0"/>
              <a:t> indicates the “</a:t>
            </a:r>
            <a:r>
              <a:rPr lang="en-US" altLang="en-US" sz="2400" dirty="0" err="1" smtClean="0"/>
              <a:t>peakedness</a:t>
            </a:r>
            <a:r>
              <a:rPr lang="en-US" altLang="en-US" sz="2400" dirty="0" smtClean="0"/>
              <a:t>” of the distribution – Positive then it is peaked, below 0 then it is relatively flat </a:t>
            </a:r>
          </a:p>
          <a:p>
            <a:endParaRPr lang="en-US" altLang="en-US" sz="2400" dirty="0" smtClean="0"/>
          </a:p>
          <a:p>
            <a:endParaRPr lang="en-US" altLang="en-US" dirty="0"/>
          </a:p>
          <a:p>
            <a:endParaRPr lang="en-US" alt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564905"/>
            <a:ext cx="8016975" cy="1289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4442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228600"/>
            <a:ext cx="8534400" cy="968152"/>
          </a:xfrm>
        </p:spPr>
        <p:txBody>
          <a:bodyPr anchor="ctr">
            <a:normAutofit fontScale="90000"/>
          </a:bodyPr>
          <a:lstStyle/>
          <a:p>
            <a:pPr algn="l"/>
            <a:r>
              <a:rPr lang="en-US" altLang="en-US" dirty="0" smtClean="0"/>
              <a:t>Preliminary Analysis – Descriptive Statistics – </a:t>
            </a:r>
            <a:r>
              <a:rPr lang="en-US" altLang="en-US" dirty="0" err="1" smtClean="0"/>
              <a:t>Skewness</a:t>
            </a:r>
            <a:r>
              <a:rPr lang="en-US" altLang="en-US" dirty="0" smtClean="0"/>
              <a:t> / Kurtosis</a:t>
            </a:r>
          </a:p>
        </p:txBody>
      </p:sp>
      <p:sp>
        <p:nvSpPr>
          <p:cNvPr id="28675" name="Content Placeholder 2"/>
          <p:cNvSpPr>
            <a:spLocks noGrp="1"/>
          </p:cNvSpPr>
          <p:nvPr>
            <p:ph sz="quarter" idx="1"/>
          </p:nvPr>
        </p:nvSpPr>
        <p:spPr/>
        <p:txBody>
          <a:bodyPr/>
          <a:lstStyle/>
          <a:p>
            <a:endParaRPr lang="en-US" altLang="en-US" sz="2400" dirty="0"/>
          </a:p>
          <a:p>
            <a:endParaRPr lang="en-US" altLang="en-US" sz="2400" dirty="0" smtClean="0"/>
          </a:p>
          <a:p>
            <a:endParaRPr lang="en-US" altLang="en-US" sz="2400" dirty="0" smtClean="0"/>
          </a:p>
          <a:p>
            <a:endParaRPr lang="en-US" altLang="en-US" dirty="0"/>
          </a:p>
          <a:p>
            <a:endParaRPr lang="en-US" altLang="en-US" dirty="0" smtClean="0"/>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484784"/>
            <a:ext cx="5241916" cy="2684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8" name="Picture 8" descr="http://www.bogleheads.org/w/images/e/e0/Kurtosis.gif">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3962399"/>
            <a:ext cx="4752975" cy="2895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4861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228600"/>
            <a:ext cx="8534400" cy="968152"/>
          </a:xfrm>
        </p:spPr>
        <p:txBody>
          <a:bodyPr>
            <a:normAutofit fontScale="90000"/>
          </a:bodyPr>
          <a:lstStyle/>
          <a:p>
            <a:pPr algn="l"/>
            <a:r>
              <a:rPr lang="en-US" altLang="en-US" dirty="0" smtClean="0"/>
              <a:t>Preliminary Analysis – Descriptive Statistics – Missing Data</a:t>
            </a:r>
          </a:p>
        </p:txBody>
      </p:sp>
      <p:sp>
        <p:nvSpPr>
          <p:cNvPr id="28675" name="Content Placeholder 2"/>
          <p:cNvSpPr>
            <a:spLocks noGrp="1"/>
          </p:cNvSpPr>
          <p:nvPr>
            <p:ph sz="quarter" idx="1"/>
          </p:nvPr>
        </p:nvSpPr>
        <p:spPr>
          <a:xfrm>
            <a:off x="301752" y="1527048"/>
            <a:ext cx="8503920" cy="4782272"/>
          </a:xfrm>
        </p:spPr>
        <p:txBody>
          <a:bodyPr>
            <a:normAutofit fontScale="92500"/>
          </a:bodyPr>
          <a:lstStyle/>
          <a:p>
            <a:r>
              <a:rPr lang="en-US" altLang="en-US" sz="2400" b="1" i="1" dirty="0" smtClean="0"/>
              <a:t>Missing data</a:t>
            </a:r>
            <a:r>
              <a:rPr lang="en-US" altLang="en-US" sz="2400" dirty="0" smtClean="0"/>
              <a:t> can have a great influence on the statistical results, there are however a couple of things on can do to minimize it</a:t>
            </a:r>
          </a:p>
          <a:p>
            <a:r>
              <a:rPr lang="en-US" altLang="en-US" sz="2400" dirty="0" smtClean="0"/>
              <a:t>With any analysis being run you can decide if you want to include or exclude missing data via the </a:t>
            </a:r>
            <a:r>
              <a:rPr lang="en-US" altLang="en-US" sz="2400" b="1" dirty="0" smtClean="0"/>
              <a:t>OPTIONS</a:t>
            </a:r>
            <a:r>
              <a:rPr lang="en-US" altLang="en-US" sz="2400" dirty="0" smtClean="0"/>
              <a:t> button these include:</a:t>
            </a:r>
          </a:p>
          <a:p>
            <a:pPr lvl="1"/>
            <a:r>
              <a:rPr lang="en-US" altLang="en-US" sz="2000" b="1" dirty="0" smtClean="0">
                <a:solidFill>
                  <a:schemeClr val="tx1"/>
                </a:solidFill>
              </a:rPr>
              <a:t>Exclude cases </a:t>
            </a:r>
            <a:r>
              <a:rPr lang="en-US" altLang="en-US" sz="2000" b="1" dirty="0" err="1" smtClean="0">
                <a:solidFill>
                  <a:schemeClr val="tx1"/>
                </a:solidFill>
              </a:rPr>
              <a:t>listwise</a:t>
            </a:r>
            <a:r>
              <a:rPr lang="en-US" altLang="en-US" sz="2000" b="1" dirty="0" smtClean="0">
                <a:solidFill>
                  <a:schemeClr val="tx1"/>
                </a:solidFill>
              </a:rPr>
              <a:t> </a:t>
            </a:r>
            <a:r>
              <a:rPr lang="en-US" altLang="en-US" sz="2000" dirty="0" smtClean="0">
                <a:solidFill>
                  <a:schemeClr val="tx1"/>
                </a:solidFill>
              </a:rPr>
              <a:t>– this option will only included cases if they have full data on all of the variables listed in the Variables box, this can limit the sample size drastically</a:t>
            </a:r>
          </a:p>
          <a:p>
            <a:pPr lvl="1"/>
            <a:r>
              <a:rPr lang="en-US" altLang="en-US" sz="2000" b="1" dirty="0" smtClean="0">
                <a:solidFill>
                  <a:schemeClr val="tx1"/>
                </a:solidFill>
              </a:rPr>
              <a:t>Exclude cases pairwise </a:t>
            </a:r>
            <a:r>
              <a:rPr lang="en-US" altLang="en-US" sz="2000" dirty="0" smtClean="0">
                <a:solidFill>
                  <a:schemeClr val="tx1"/>
                </a:solidFill>
              </a:rPr>
              <a:t>– excludes only the case (person) if the data is missing for that particular analysis but would still be included for other analysis</a:t>
            </a:r>
          </a:p>
          <a:p>
            <a:pPr lvl="1"/>
            <a:r>
              <a:rPr lang="en-US" altLang="en-US" sz="2000" b="1" dirty="0" smtClean="0">
                <a:solidFill>
                  <a:schemeClr val="tx1"/>
                </a:solidFill>
              </a:rPr>
              <a:t>Replace with mean </a:t>
            </a:r>
            <a:r>
              <a:rPr lang="en-US" altLang="en-US" sz="2000" dirty="0" smtClean="0">
                <a:solidFill>
                  <a:schemeClr val="tx1"/>
                </a:solidFill>
              </a:rPr>
              <a:t>– this option calculates the mean value of the variables and gives ever case this value – </a:t>
            </a:r>
            <a:r>
              <a:rPr lang="en-US" altLang="en-US" sz="2000" b="1" dirty="0" smtClean="0">
                <a:solidFill>
                  <a:schemeClr val="tx1"/>
                </a:solidFill>
              </a:rPr>
              <a:t>DO NOT USE THIS OPTION</a:t>
            </a:r>
          </a:p>
          <a:p>
            <a:endParaRPr lang="en-US" altLang="en-US" sz="2400" dirty="0" smtClean="0"/>
          </a:p>
          <a:p>
            <a:endParaRPr lang="en-US" altLang="en-US" sz="2400" dirty="0" smtClean="0"/>
          </a:p>
          <a:p>
            <a:endParaRPr lang="en-US" altLang="en-US" dirty="0"/>
          </a:p>
          <a:p>
            <a:endParaRPr lang="en-US" altLang="en-US" dirty="0" smtClean="0"/>
          </a:p>
        </p:txBody>
      </p:sp>
    </p:spTree>
    <p:extLst>
      <p:ext uri="{BB962C8B-B14F-4D97-AF65-F5344CB8AC3E}">
        <p14:creationId xmlns:p14="http://schemas.microsoft.com/office/powerpoint/2010/main" xmlns="" val="2922212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Preliminary Analysis – Assessing Normality</a:t>
            </a:r>
          </a:p>
        </p:txBody>
      </p:sp>
      <p:sp>
        <p:nvSpPr>
          <p:cNvPr id="28675" name="Content Placeholder 2"/>
          <p:cNvSpPr>
            <a:spLocks noGrp="1"/>
          </p:cNvSpPr>
          <p:nvPr>
            <p:ph sz="quarter" idx="1"/>
          </p:nvPr>
        </p:nvSpPr>
        <p:spPr/>
        <p:txBody>
          <a:bodyPr>
            <a:normAutofit lnSpcReduction="10000"/>
          </a:bodyPr>
          <a:lstStyle/>
          <a:p>
            <a:r>
              <a:rPr lang="en-US" altLang="en-US" sz="2400" dirty="0" smtClean="0"/>
              <a:t>Many of the statistical techniques assume that the distribution of scores on the dependent variable is “normal” – </a:t>
            </a:r>
            <a:r>
              <a:rPr lang="en-US" altLang="en-US" sz="2400" i="1" dirty="0" smtClean="0"/>
              <a:t>Normal is used to describe a symmetrical, bell-shaped curve</a:t>
            </a:r>
          </a:p>
          <a:p>
            <a:endParaRPr lang="en-US" altLang="en-US" sz="2400" dirty="0"/>
          </a:p>
          <a:p>
            <a:endParaRPr lang="en-US" altLang="en-US" sz="2400" dirty="0" smtClean="0"/>
          </a:p>
          <a:p>
            <a:endParaRPr lang="en-US" altLang="en-US" sz="2400" dirty="0"/>
          </a:p>
          <a:p>
            <a:endParaRPr lang="en-US" altLang="en-US" sz="2400" dirty="0" smtClean="0"/>
          </a:p>
          <a:p>
            <a:r>
              <a:rPr lang="en-US" altLang="en-US" sz="2400" dirty="0" smtClean="0"/>
              <a:t>A </a:t>
            </a:r>
            <a:r>
              <a:rPr lang="en-US" altLang="en-US" sz="2400" b="1" dirty="0" smtClean="0"/>
              <a:t>non-significant</a:t>
            </a:r>
            <a:r>
              <a:rPr lang="en-US" altLang="en-US" sz="2400" dirty="0" smtClean="0"/>
              <a:t> (Sig value of .05) indicates normality, Sig value of .000  suggest that assumption of normality has been violated – but this is common in large samples</a:t>
            </a:r>
          </a:p>
          <a:p>
            <a:r>
              <a:rPr lang="en-US" altLang="en-US" sz="2400" dirty="0" smtClean="0"/>
              <a:t>Statistical techniques are sensitive to </a:t>
            </a:r>
            <a:r>
              <a:rPr lang="en-US" altLang="en-US" sz="2400" b="1" dirty="0" smtClean="0"/>
              <a:t>Outliers</a:t>
            </a:r>
          </a:p>
          <a:p>
            <a:endParaRPr lang="en-US" altLang="en-US" sz="2400" dirty="0" smtClean="0"/>
          </a:p>
          <a:p>
            <a:endParaRPr lang="en-US" altLang="en-US" dirty="0"/>
          </a:p>
          <a:p>
            <a:endParaRPr lang="en-US" altLang="en-US"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924944"/>
            <a:ext cx="6970849" cy="1606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2995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smtClean="0"/>
              <a:t>Preliminary Analysis – Assessing Normality</a:t>
            </a:r>
          </a:p>
        </p:txBody>
      </p:sp>
      <p:sp>
        <p:nvSpPr>
          <p:cNvPr id="28675" name="Content Placeholder 2"/>
          <p:cNvSpPr>
            <a:spLocks noGrp="1"/>
          </p:cNvSpPr>
          <p:nvPr>
            <p:ph sz="quarter" idx="1"/>
          </p:nvPr>
        </p:nvSpPr>
        <p:spPr/>
        <p:txBody>
          <a:bodyPr/>
          <a:lstStyle/>
          <a:p>
            <a:endParaRPr lang="en-US" altLang="en-US" sz="2400" dirty="0"/>
          </a:p>
          <a:p>
            <a:endParaRPr lang="en-US" altLang="en-US" sz="2400" dirty="0" smtClean="0"/>
          </a:p>
          <a:p>
            <a:endParaRPr lang="en-US" altLang="en-US" sz="2400" dirty="0"/>
          </a:p>
          <a:p>
            <a:endParaRPr lang="en-US" altLang="en-US" sz="2400" dirty="0" smtClean="0"/>
          </a:p>
          <a:p>
            <a:endParaRPr lang="en-US" altLang="en-US" dirty="0"/>
          </a:p>
          <a:p>
            <a:endParaRPr lang="en-US" altLang="en-US"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9506" y="1772816"/>
            <a:ext cx="5443885" cy="43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05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Variables</a:t>
            </a:r>
          </a:p>
        </p:txBody>
      </p:sp>
      <p:sp>
        <p:nvSpPr>
          <p:cNvPr id="5123" name="Content Placeholder 2"/>
          <p:cNvSpPr>
            <a:spLocks noGrp="1"/>
          </p:cNvSpPr>
          <p:nvPr>
            <p:ph sz="quarter" idx="1"/>
          </p:nvPr>
        </p:nvSpPr>
        <p:spPr>
          <a:xfrm>
            <a:off x="468313" y="1412775"/>
            <a:ext cx="8229600" cy="4997549"/>
          </a:xfrm>
        </p:spPr>
        <p:txBody>
          <a:bodyPr>
            <a:normAutofit/>
          </a:bodyPr>
          <a:lstStyle/>
          <a:p>
            <a:pPr eaLnBrk="1" hangingPunct="1"/>
            <a:r>
              <a:rPr lang="en-US" altLang="en-US" dirty="0" smtClean="0"/>
              <a:t>Continuous VS Discrete Variables</a:t>
            </a:r>
          </a:p>
          <a:p>
            <a:pPr eaLnBrk="1" hangingPunct="1"/>
            <a:r>
              <a:rPr lang="en-US" altLang="en-US" b="1" i="1" dirty="0" smtClean="0"/>
              <a:t>Continuous Variable </a:t>
            </a:r>
            <a:r>
              <a:rPr lang="en-US" altLang="en-US" dirty="0" smtClean="0"/>
              <a:t>(Can take any value in a defined range – weight or height as an example)</a:t>
            </a:r>
          </a:p>
          <a:p>
            <a:pPr eaLnBrk="1" hangingPunct="1"/>
            <a:r>
              <a:rPr lang="en-US" altLang="en-US" b="1" i="1" dirty="0" smtClean="0"/>
              <a:t>Discrete Variable</a:t>
            </a:r>
            <a:r>
              <a:rPr lang="en-US" altLang="en-US" dirty="0" smtClean="0"/>
              <a:t> (These variables can only take certain values – example in a race 1</a:t>
            </a:r>
            <a:r>
              <a:rPr lang="en-US" altLang="en-US" baseline="30000" dirty="0" smtClean="0"/>
              <a:t>st</a:t>
            </a:r>
            <a:r>
              <a:rPr lang="en-US" altLang="en-US" dirty="0" smtClean="0"/>
              <a:t>, 2</a:t>
            </a:r>
            <a:r>
              <a:rPr lang="en-US" altLang="en-US" baseline="30000" dirty="0" smtClean="0"/>
              <a:t>nd</a:t>
            </a:r>
            <a:r>
              <a:rPr lang="en-US" altLang="en-US" dirty="0" smtClean="0"/>
              <a:t> and 3</a:t>
            </a:r>
            <a:r>
              <a:rPr lang="en-US" altLang="en-US" baseline="30000" dirty="0" smtClean="0"/>
              <a:t>rd</a:t>
            </a:r>
            <a:r>
              <a:rPr lang="en-US" altLang="en-US" dirty="0" smtClean="0"/>
              <a:t> place can be awarded not 3.25rd or assigning 1 for males and 2 for females there isn’t a 1.5 category. </a:t>
            </a:r>
            <a:r>
              <a:rPr lang="en-US" altLang="en-US" b="1" dirty="0" smtClean="0"/>
              <a:t>Discrete Variables also known as Categorical Variables</a:t>
            </a:r>
            <a:r>
              <a:rPr lang="en-US" altLang="en-US" dirty="0" smtClean="0"/>
              <a:t>)</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228600"/>
            <a:ext cx="8534400" cy="896144"/>
          </a:xfrm>
        </p:spPr>
        <p:txBody>
          <a:bodyPr>
            <a:normAutofit fontScale="90000"/>
          </a:bodyPr>
          <a:lstStyle/>
          <a:p>
            <a:pPr algn="l"/>
            <a:r>
              <a:rPr lang="en-US" altLang="en-US" dirty="0" smtClean="0"/>
              <a:t>Preliminary Analysis – Assessing Normality - boxplot</a:t>
            </a:r>
          </a:p>
        </p:txBody>
      </p:sp>
      <p:sp>
        <p:nvSpPr>
          <p:cNvPr id="28675" name="Content Placeholder 2"/>
          <p:cNvSpPr>
            <a:spLocks noGrp="1"/>
          </p:cNvSpPr>
          <p:nvPr>
            <p:ph sz="quarter" idx="1"/>
          </p:nvPr>
        </p:nvSpPr>
        <p:spPr/>
        <p:txBody>
          <a:bodyPr/>
          <a:lstStyle/>
          <a:p>
            <a:endParaRPr lang="en-US" altLang="en-US" sz="2400" dirty="0"/>
          </a:p>
          <a:p>
            <a:endParaRPr lang="en-US" altLang="en-US" sz="2400" dirty="0" smtClean="0"/>
          </a:p>
          <a:p>
            <a:endParaRPr lang="en-US" altLang="en-US" sz="2400" dirty="0"/>
          </a:p>
          <a:p>
            <a:endParaRPr lang="en-US" altLang="en-US" sz="2400" dirty="0" smtClean="0"/>
          </a:p>
          <a:p>
            <a:endParaRPr lang="en-US" altLang="en-US" dirty="0"/>
          </a:p>
          <a:p>
            <a:endParaRPr lang="en-US" altLang="en-US"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388" y="1556792"/>
            <a:ext cx="5991225"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8736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Different Statistical Techniques</a:t>
            </a:r>
          </a:p>
        </p:txBody>
      </p:sp>
      <p:sp>
        <p:nvSpPr>
          <p:cNvPr id="30723" name="Content Placeholder 2"/>
          <p:cNvSpPr>
            <a:spLocks noGrp="1"/>
          </p:cNvSpPr>
          <p:nvPr>
            <p:ph sz="quarter" idx="1"/>
          </p:nvPr>
        </p:nvSpPr>
        <p:spPr/>
        <p:txBody>
          <a:bodyPr/>
          <a:lstStyle/>
          <a:p>
            <a:r>
              <a:rPr lang="en-US" altLang="en-US" dirty="0" smtClean="0"/>
              <a:t>Exploring Relationships: Looking at the strength of the relationship between variables</a:t>
            </a:r>
          </a:p>
          <a:p>
            <a:pPr lvl="1"/>
            <a:r>
              <a:rPr lang="en-US" altLang="en-US" dirty="0" smtClean="0">
                <a:solidFill>
                  <a:schemeClr val="tx1"/>
                </a:solidFill>
              </a:rPr>
              <a:t>Correlation: Using Pearson or Spearman Correlation to explore the strength of the relationship between 2 continuous variables.  This gives the indication of the direction (</a:t>
            </a:r>
            <a:r>
              <a:rPr lang="en-US" altLang="en-US" dirty="0" err="1" smtClean="0">
                <a:solidFill>
                  <a:schemeClr val="tx1"/>
                </a:solidFill>
              </a:rPr>
              <a:t>pos</a:t>
            </a:r>
            <a:r>
              <a:rPr lang="en-US" altLang="en-US" dirty="0" smtClean="0">
                <a:solidFill>
                  <a:schemeClr val="tx1"/>
                </a:solidFill>
              </a:rPr>
              <a:t> / </a:t>
            </a:r>
            <a:r>
              <a:rPr lang="en-US" altLang="en-US" dirty="0" err="1" smtClean="0">
                <a:solidFill>
                  <a:schemeClr val="tx1"/>
                </a:solidFill>
              </a:rPr>
              <a:t>neg</a:t>
            </a:r>
            <a:r>
              <a:rPr lang="en-US" altLang="en-US" dirty="0" smtClean="0">
                <a:solidFill>
                  <a:schemeClr val="tx1"/>
                </a:solidFill>
              </a:rPr>
              <a:t>) and the strength of the relationship. A </a:t>
            </a:r>
            <a:r>
              <a:rPr lang="en-US" altLang="en-US" dirty="0" err="1" smtClean="0">
                <a:solidFill>
                  <a:schemeClr val="tx1"/>
                </a:solidFill>
              </a:rPr>
              <a:t>pos</a:t>
            </a:r>
            <a:r>
              <a:rPr lang="en-US" altLang="en-US" dirty="0" smtClean="0">
                <a:solidFill>
                  <a:schemeClr val="tx1"/>
                </a:solidFill>
              </a:rPr>
              <a:t> correlation indicate – as one increase the other increase as well. </a:t>
            </a:r>
            <a:r>
              <a:rPr lang="en-US" altLang="en-US" dirty="0" err="1" smtClean="0">
                <a:solidFill>
                  <a:schemeClr val="tx1"/>
                </a:solidFill>
              </a:rPr>
              <a:t>Neg</a:t>
            </a:r>
            <a:r>
              <a:rPr lang="en-US" altLang="en-US" dirty="0" smtClean="0">
                <a:solidFill>
                  <a:schemeClr val="tx1"/>
                </a:solidFill>
              </a:rPr>
              <a:t> correlation one increase the other decrease.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Different Statistical Techniques</a:t>
            </a:r>
          </a:p>
        </p:txBody>
      </p:sp>
      <p:sp>
        <p:nvSpPr>
          <p:cNvPr id="36867" name="Content Placeholder 2"/>
          <p:cNvSpPr>
            <a:spLocks noGrp="1"/>
          </p:cNvSpPr>
          <p:nvPr>
            <p:ph sz="quarter" idx="1"/>
          </p:nvPr>
        </p:nvSpPr>
        <p:spPr/>
        <p:txBody>
          <a:bodyPr/>
          <a:lstStyle/>
          <a:p>
            <a:r>
              <a:rPr lang="en-US" altLang="en-US" dirty="0" smtClean="0"/>
              <a:t>Partial Correlation</a:t>
            </a:r>
          </a:p>
          <a:p>
            <a:pPr lvl="1"/>
            <a:r>
              <a:rPr lang="en-US" altLang="en-US" dirty="0" smtClean="0">
                <a:solidFill>
                  <a:schemeClr val="tx1"/>
                </a:solidFill>
              </a:rPr>
              <a:t>Is an extension of Pearson correlation.  Confounding variables can be controlled  -  removing the variable (e.g. socially desirable responses) to get a more accurate view of the relationship between the 2 variables investigated.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Different Statistical Techniques</a:t>
            </a:r>
          </a:p>
        </p:txBody>
      </p:sp>
      <p:sp>
        <p:nvSpPr>
          <p:cNvPr id="37891" name="Content Placeholder 2"/>
          <p:cNvSpPr>
            <a:spLocks noGrp="1"/>
          </p:cNvSpPr>
          <p:nvPr>
            <p:ph sz="quarter" idx="1"/>
          </p:nvPr>
        </p:nvSpPr>
        <p:spPr/>
        <p:txBody>
          <a:bodyPr/>
          <a:lstStyle/>
          <a:p>
            <a:r>
              <a:rPr lang="en-US" altLang="en-US" dirty="0" smtClean="0"/>
              <a:t>Multiple Regression</a:t>
            </a:r>
          </a:p>
          <a:p>
            <a:pPr lvl="1"/>
            <a:r>
              <a:rPr lang="en-US" altLang="en-US" dirty="0" smtClean="0">
                <a:solidFill>
                  <a:schemeClr val="tx1"/>
                </a:solidFill>
              </a:rPr>
              <a:t>A more sophisticated extension of correlation </a:t>
            </a:r>
          </a:p>
          <a:p>
            <a:pPr lvl="1"/>
            <a:r>
              <a:rPr lang="en-US" altLang="en-US" dirty="0" smtClean="0">
                <a:solidFill>
                  <a:schemeClr val="tx1"/>
                </a:solidFill>
              </a:rPr>
              <a:t>Used when you want to explore the predictive ability of a set of independent variables on a continuous </a:t>
            </a:r>
            <a:r>
              <a:rPr lang="en-US" altLang="en-US" dirty="0" err="1" smtClean="0">
                <a:solidFill>
                  <a:schemeClr val="tx1"/>
                </a:solidFill>
              </a:rPr>
              <a:t>dependant</a:t>
            </a:r>
            <a:r>
              <a:rPr lang="en-US" altLang="en-US" dirty="0" smtClean="0">
                <a:solidFill>
                  <a:schemeClr val="tx1"/>
                </a:solidFill>
              </a:rPr>
              <a:t> variable.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Different Statistical Techniques</a:t>
            </a:r>
          </a:p>
        </p:txBody>
      </p:sp>
      <p:sp>
        <p:nvSpPr>
          <p:cNvPr id="40963" name="Content Placeholder 2"/>
          <p:cNvSpPr>
            <a:spLocks noGrp="1"/>
          </p:cNvSpPr>
          <p:nvPr>
            <p:ph sz="quarter" idx="1"/>
          </p:nvPr>
        </p:nvSpPr>
        <p:spPr/>
        <p:txBody>
          <a:bodyPr>
            <a:normAutofit/>
          </a:bodyPr>
          <a:lstStyle/>
          <a:p>
            <a:r>
              <a:rPr lang="en-US" altLang="en-US" dirty="0" smtClean="0"/>
              <a:t>Factor Analysis</a:t>
            </a:r>
          </a:p>
          <a:p>
            <a:pPr lvl="1"/>
            <a:r>
              <a:rPr lang="en-US" altLang="en-US" dirty="0" smtClean="0">
                <a:solidFill>
                  <a:schemeClr val="tx1"/>
                </a:solidFill>
              </a:rPr>
              <a:t>Factor analysis allows one to condense a large amount of variables or scale items (questions in a questionnaire) to a smaller more manageable set of factors.  </a:t>
            </a:r>
          </a:p>
          <a:p>
            <a:pPr lvl="1"/>
            <a:r>
              <a:rPr lang="en-US" altLang="en-US" dirty="0" smtClean="0">
                <a:solidFill>
                  <a:schemeClr val="tx1"/>
                </a:solidFill>
              </a:rPr>
              <a:t>This is done by </a:t>
            </a:r>
            <a:r>
              <a:rPr lang="en-US" altLang="en-US" dirty="0" err="1" smtClean="0">
                <a:solidFill>
                  <a:schemeClr val="tx1"/>
                </a:solidFill>
              </a:rPr>
              <a:t>summarising</a:t>
            </a:r>
            <a:r>
              <a:rPr lang="en-US" altLang="en-US" dirty="0" smtClean="0">
                <a:solidFill>
                  <a:schemeClr val="tx1"/>
                </a:solidFill>
              </a:rPr>
              <a:t> the underlying pattern of correlations and looking for groups of closely related items.</a:t>
            </a:r>
          </a:p>
          <a:p>
            <a:pPr lvl="1"/>
            <a:r>
              <a:rPr lang="en-US" altLang="en-US" dirty="0" smtClean="0">
                <a:solidFill>
                  <a:schemeClr val="tx1"/>
                </a:solidFill>
              </a:rPr>
              <a:t>Normally used to identify underlying structures when scales and measures are being developed.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Different Statistical Techniques</a:t>
            </a:r>
          </a:p>
        </p:txBody>
      </p:sp>
      <p:sp>
        <p:nvSpPr>
          <p:cNvPr id="50179" name="Content Placeholder 2"/>
          <p:cNvSpPr>
            <a:spLocks noGrp="1"/>
          </p:cNvSpPr>
          <p:nvPr>
            <p:ph sz="quarter" idx="1"/>
          </p:nvPr>
        </p:nvSpPr>
        <p:spPr/>
        <p:txBody>
          <a:bodyPr/>
          <a:lstStyle/>
          <a:p>
            <a:r>
              <a:rPr lang="en-US" altLang="en-US" dirty="0" smtClean="0"/>
              <a:t>Other techniques include:</a:t>
            </a:r>
          </a:p>
          <a:p>
            <a:pPr lvl="1"/>
            <a:r>
              <a:rPr lang="en-US" altLang="en-US" dirty="0" smtClean="0">
                <a:solidFill>
                  <a:schemeClr val="tx1"/>
                </a:solidFill>
              </a:rPr>
              <a:t>Discriminant function analysis – explore predictive ability of a set of independent variables on one categorical dependent measure.  Dependent variable has a clear criterion – passed/failed etc.</a:t>
            </a:r>
          </a:p>
          <a:p>
            <a:pPr lvl="1"/>
            <a:r>
              <a:rPr lang="en-US" altLang="en-US" dirty="0" smtClean="0">
                <a:solidFill>
                  <a:schemeClr val="tx1"/>
                </a:solidFill>
              </a:rPr>
              <a:t>Canonical correlation – when one wants to </a:t>
            </a:r>
            <a:r>
              <a:rPr lang="en-US" altLang="en-US" dirty="0" err="1" smtClean="0">
                <a:solidFill>
                  <a:schemeClr val="tx1"/>
                </a:solidFill>
              </a:rPr>
              <a:t>analyse</a:t>
            </a:r>
            <a:r>
              <a:rPr lang="en-US" altLang="en-US" dirty="0" smtClean="0">
                <a:solidFill>
                  <a:schemeClr val="tx1"/>
                </a:solidFill>
              </a:rPr>
              <a:t> the relationship between 2 sets of variables (a variety demographic variables relate to a measure of wellbeing and adjustment)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Different Statistical Techniques</a:t>
            </a:r>
          </a:p>
        </p:txBody>
      </p:sp>
      <p:sp>
        <p:nvSpPr>
          <p:cNvPr id="51203" name="Content Placeholder 2"/>
          <p:cNvSpPr>
            <a:spLocks noGrp="1"/>
          </p:cNvSpPr>
          <p:nvPr>
            <p:ph sz="quarter" idx="1"/>
          </p:nvPr>
        </p:nvSpPr>
        <p:spPr/>
        <p:txBody>
          <a:bodyPr/>
          <a:lstStyle/>
          <a:p>
            <a:r>
              <a:rPr lang="en-US" altLang="en-US" dirty="0" smtClean="0"/>
              <a:t>Structural equation modelling</a:t>
            </a:r>
          </a:p>
          <a:p>
            <a:pPr lvl="1"/>
            <a:r>
              <a:rPr lang="en-US" altLang="en-US" dirty="0" smtClean="0">
                <a:solidFill>
                  <a:schemeClr val="tx1"/>
                </a:solidFill>
              </a:rPr>
              <a:t>Sophisticated technique that allows one to test various models concerning the inter-relationships among a set of variables.  Based on multiple regression and factor analysis – allows one to evaluate the importance of each independent variable in the model and then test the fit of the model to the data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1752" y="228600"/>
            <a:ext cx="8534400" cy="896144"/>
          </a:xfrm>
        </p:spPr>
        <p:txBody>
          <a:bodyPr>
            <a:normAutofit fontScale="90000"/>
          </a:bodyPr>
          <a:lstStyle/>
          <a:p>
            <a:pPr algn="l"/>
            <a:r>
              <a:rPr lang="en-US" altLang="en-US" dirty="0" smtClean="0"/>
              <a:t>Different Statistical Techniques – Between Groups</a:t>
            </a:r>
          </a:p>
        </p:txBody>
      </p:sp>
      <p:sp>
        <p:nvSpPr>
          <p:cNvPr id="52227" name="Content Placeholder 2"/>
          <p:cNvSpPr>
            <a:spLocks noGrp="1"/>
          </p:cNvSpPr>
          <p:nvPr>
            <p:ph sz="quarter" idx="1"/>
          </p:nvPr>
        </p:nvSpPr>
        <p:spPr/>
        <p:txBody>
          <a:bodyPr/>
          <a:lstStyle/>
          <a:p>
            <a:r>
              <a:rPr lang="en-US" altLang="en-US" dirty="0" smtClean="0"/>
              <a:t>T-tests</a:t>
            </a:r>
          </a:p>
          <a:p>
            <a:pPr lvl="1"/>
            <a:r>
              <a:rPr lang="en-US" altLang="en-US" dirty="0" smtClean="0">
                <a:solidFill>
                  <a:schemeClr val="tx1"/>
                </a:solidFill>
              </a:rPr>
              <a:t>Are used when one has 2 groups (males &amp; females) or experimental (before and after groups) </a:t>
            </a:r>
          </a:p>
          <a:p>
            <a:pPr lvl="1"/>
            <a:r>
              <a:rPr lang="en-US" altLang="en-US" dirty="0" smtClean="0">
                <a:solidFill>
                  <a:schemeClr val="tx1"/>
                </a:solidFill>
              </a:rPr>
              <a:t>2 Main types of t-tests </a:t>
            </a:r>
          </a:p>
          <a:p>
            <a:pPr lvl="1"/>
            <a:r>
              <a:rPr lang="en-US" altLang="en-US" dirty="0" smtClean="0">
                <a:solidFill>
                  <a:schemeClr val="tx1"/>
                </a:solidFill>
              </a:rPr>
              <a:t>Paired samples t-test (repeated measures)</a:t>
            </a:r>
          </a:p>
          <a:p>
            <a:pPr lvl="1"/>
            <a:r>
              <a:rPr lang="en-US" altLang="en-US" dirty="0" smtClean="0">
                <a:solidFill>
                  <a:schemeClr val="tx1"/>
                </a:solidFill>
              </a:rPr>
              <a:t>Independent samples t-test</a:t>
            </a:r>
          </a:p>
          <a:p>
            <a:pPr lvl="1"/>
            <a:r>
              <a:rPr lang="en-US" altLang="en-US" dirty="0" smtClean="0">
                <a:solidFill>
                  <a:schemeClr val="tx1"/>
                </a:solidFill>
              </a:rPr>
              <a:t>Non-parametric alternative – Mann-Whitney U test and Wilcoxon Signed Rank test</a:t>
            </a:r>
          </a:p>
          <a:p>
            <a:pPr lvl="2"/>
            <a:endParaRPr lang="en-US"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Independent-samples T-test </a:t>
            </a:r>
          </a:p>
        </p:txBody>
      </p:sp>
      <p:sp>
        <p:nvSpPr>
          <p:cNvPr id="54275" name="Content Placeholder 2"/>
          <p:cNvSpPr>
            <a:spLocks noGrp="1"/>
          </p:cNvSpPr>
          <p:nvPr>
            <p:ph sz="quarter" idx="1"/>
          </p:nvPr>
        </p:nvSpPr>
        <p:spPr/>
        <p:txBody>
          <a:bodyPr/>
          <a:lstStyle/>
          <a:p>
            <a:r>
              <a:rPr lang="en-US" altLang="en-US" dirty="0" smtClean="0"/>
              <a:t>For example: Is there a significant difference in the mean self-esteem scores for males and females?</a:t>
            </a:r>
          </a:p>
          <a:p>
            <a:pPr lvl="1"/>
            <a:r>
              <a:rPr lang="en-US" altLang="en-US" dirty="0" smtClean="0">
                <a:solidFill>
                  <a:schemeClr val="tx1"/>
                </a:solidFill>
              </a:rPr>
              <a:t>Will tell you whether there is a statistically significant difference in the mean score for the 2 groups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1752" y="228600"/>
            <a:ext cx="8534400" cy="968152"/>
          </a:xfrm>
        </p:spPr>
        <p:txBody>
          <a:bodyPr>
            <a:normAutofit fontScale="90000"/>
          </a:bodyPr>
          <a:lstStyle/>
          <a:p>
            <a:pPr algn="l"/>
            <a:r>
              <a:rPr lang="en-US" altLang="en-US" dirty="0" smtClean="0"/>
              <a:t>Different Statistical Techniques – Between Groups</a:t>
            </a:r>
          </a:p>
        </p:txBody>
      </p:sp>
      <p:sp>
        <p:nvSpPr>
          <p:cNvPr id="60419" name="Content Placeholder 2"/>
          <p:cNvSpPr>
            <a:spLocks noGrp="1"/>
          </p:cNvSpPr>
          <p:nvPr>
            <p:ph sz="quarter" idx="1"/>
          </p:nvPr>
        </p:nvSpPr>
        <p:spPr/>
        <p:txBody>
          <a:bodyPr/>
          <a:lstStyle/>
          <a:p>
            <a:r>
              <a:rPr lang="en-US" altLang="en-US" dirty="0" smtClean="0"/>
              <a:t>One-way analysis of variance (ANOVA)</a:t>
            </a:r>
          </a:p>
          <a:p>
            <a:pPr lvl="1"/>
            <a:r>
              <a:rPr lang="en-US" altLang="en-US" dirty="0" smtClean="0">
                <a:solidFill>
                  <a:schemeClr val="tx1"/>
                </a:solidFill>
              </a:rPr>
              <a:t>Similar to the t-test but used when there are more than 2 groups and you wish to compare their mean scores on a continuous variable</a:t>
            </a:r>
          </a:p>
          <a:p>
            <a:pPr lvl="1"/>
            <a:r>
              <a:rPr lang="en-US" altLang="en-US" dirty="0" smtClean="0">
                <a:solidFill>
                  <a:schemeClr val="tx1"/>
                </a:solidFill>
              </a:rPr>
              <a:t>Called one way – looking at the impact of one independent variable on the dependent variable</a:t>
            </a:r>
          </a:p>
          <a:p>
            <a:pPr lvl="1"/>
            <a:r>
              <a:rPr lang="en-US" altLang="en-US" dirty="0" smtClean="0">
                <a:solidFill>
                  <a:schemeClr val="tx1"/>
                </a:solidFill>
              </a:rPr>
              <a:t>Will let you know whether the groups differ but will not tell you where the significant difference is</a:t>
            </a:r>
          </a:p>
          <a:p>
            <a:pPr lvl="1"/>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Level of Measurement</a:t>
            </a:r>
          </a:p>
        </p:txBody>
      </p:sp>
      <p:sp>
        <p:nvSpPr>
          <p:cNvPr id="6147" name="Content Placeholder 2"/>
          <p:cNvSpPr>
            <a:spLocks noGrp="1"/>
          </p:cNvSpPr>
          <p:nvPr>
            <p:ph sz="quarter" idx="1"/>
          </p:nvPr>
        </p:nvSpPr>
        <p:spPr>
          <a:xfrm>
            <a:off x="468313" y="1484784"/>
            <a:ext cx="8229600" cy="4925540"/>
          </a:xfrm>
        </p:spPr>
        <p:txBody>
          <a:bodyPr>
            <a:normAutofit/>
          </a:bodyPr>
          <a:lstStyle/>
          <a:p>
            <a:r>
              <a:rPr lang="en-US" altLang="en-US" b="1" dirty="0" smtClean="0">
                <a:solidFill>
                  <a:schemeClr val="tx1"/>
                </a:solidFill>
              </a:rPr>
              <a:t>Nominal </a:t>
            </a:r>
            <a:r>
              <a:rPr lang="en-US" altLang="en-US" dirty="0" smtClean="0">
                <a:solidFill>
                  <a:schemeClr val="tx1"/>
                </a:solidFill>
              </a:rPr>
              <a:t>(Indicate that there is a difference between categories of objects, persons or characteristics – numbers are used here as labels)</a:t>
            </a:r>
          </a:p>
          <a:p>
            <a:pPr lvl="1" eaLnBrk="1" hangingPunct="1"/>
            <a:r>
              <a:rPr lang="en-US" altLang="en-US" dirty="0" smtClean="0">
                <a:solidFill>
                  <a:schemeClr val="tx1"/>
                </a:solidFill>
              </a:rPr>
              <a:t>Cannot do any </a:t>
            </a:r>
            <a:r>
              <a:rPr lang="en-US" altLang="en-US" dirty="0" err="1" smtClean="0">
                <a:solidFill>
                  <a:schemeClr val="tx1"/>
                </a:solidFill>
              </a:rPr>
              <a:t>maths</a:t>
            </a:r>
            <a:r>
              <a:rPr lang="en-US" altLang="en-US" dirty="0" smtClean="0">
                <a:solidFill>
                  <a:schemeClr val="tx1"/>
                </a:solidFill>
              </a:rPr>
              <a:t> (operations or relations) </a:t>
            </a:r>
          </a:p>
          <a:p>
            <a:pPr lvl="1" eaLnBrk="1" hangingPunct="1"/>
            <a:r>
              <a:rPr lang="en-US" altLang="en-US" dirty="0" smtClean="0">
                <a:solidFill>
                  <a:schemeClr val="tx1"/>
                </a:solidFill>
              </a:rPr>
              <a:t>Example:</a:t>
            </a:r>
          </a:p>
          <a:p>
            <a:pPr lvl="2" eaLnBrk="1" hangingPunct="1"/>
            <a:r>
              <a:rPr lang="en-US" altLang="en-US" dirty="0" smtClean="0"/>
              <a:t>Gender (1 = Male, 2 = Female)</a:t>
            </a:r>
          </a:p>
          <a:p>
            <a:pPr lvl="2" eaLnBrk="1" hangingPunct="1"/>
            <a:r>
              <a:rPr lang="en-US" altLang="en-US" dirty="0" smtClean="0"/>
              <a:t>Psychopathology (1 = Schizophrenic, 2 = Manic Depressive, 3 = Neurotic)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1752" y="228600"/>
            <a:ext cx="8534400" cy="896144"/>
          </a:xfrm>
        </p:spPr>
        <p:txBody>
          <a:bodyPr>
            <a:normAutofit fontScale="90000"/>
          </a:bodyPr>
          <a:lstStyle/>
          <a:p>
            <a:pPr algn="l"/>
            <a:r>
              <a:rPr lang="en-US" altLang="en-US" dirty="0" smtClean="0"/>
              <a:t>Different Statistical Techniques – Between Groups</a:t>
            </a:r>
          </a:p>
        </p:txBody>
      </p:sp>
      <p:sp>
        <p:nvSpPr>
          <p:cNvPr id="61443" name="Content Placeholder 2"/>
          <p:cNvSpPr>
            <a:spLocks noGrp="1"/>
          </p:cNvSpPr>
          <p:nvPr>
            <p:ph sz="quarter" idx="1"/>
          </p:nvPr>
        </p:nvSpPr>
        <p:spPr/>
        <p:txBody>
          <a:bodyPr/>
          <a:lstStyle/>
          <a:p>
            <a:r>
              <a:rPr lang="en-US" altLang="en-US" dirty="0" smtClean="0"/>
              <a:t>There are 2 types of one way ANOVAs</a:t>
            </a:r>
          </a:p>
          <a:p>
            <a:pPr lvl="1"/>
            <a:r>
              <a:rPr lang="en-US" altLang="en-US" dirty="0" smtClean="0">
                <a:solidFill>
                  <a:schemeClr val="tx1"/>
                </a:solidFill>
              </a:rPr>
              <a:t>Repeated measures ANOVA (same people on more than 2 occasions)</a:t>
            </a:r>
          </a:p>
          <a:p>
            <a:pPr lvl="1"/>
            <a:r>
              <a:rPr lang="en-US" altLang="en-US" dirty="0" smtClean="0">
                <a:solidFill>
                  <a:schemeClr val="tx1"/>
                </a:solidFill>
              </a:rPr>
              <a:t>Between-groups (independent samples) where 2 or more groups means are compared</a:t>
            </a:r>
          </a:p>
          <a:p>
            <a:pPr lvl="1"/>
            <a:endParaRPr lang="en-US" altLang="en-US" dirty="0" smtClean="0"/>
          </a:p>
          <a:p>
            <a:r>
              <a:rPr lang="en-US" altLang="en-US" dirty="0" smtClean="0"/>
              <a:t>Non parametric alternative – </a:t>
            </a:r>
            <a:r>
              <a:rPr lang="en-US" altLang="en-US" dirty="0" err="1" smtClean="0"/>
              <a:t>Kruskal</a:t>
            </a:r>
            <a:r>
              <a:rPr lang="en-US" altLang="en-US" dirty="0" smtClean="0"/>
              <a:t>-Wallis test and Friedman test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1752" y="228600"/>
            <a:ext cx="8534400" cy="968152"/>
          </a:xfrm>
        </p:spPr>
        <p:txBody>
          <a:bodyPr>
            <a:normAutofit fontScale="90000"/>
          </a:bodyPr>
          <a:lstStyle/>
          <a:p>
            <a:pPr algn="l"/>
            <a:r>
              <a:rPr lang="en-US" altLang="en-US" dirty="0" smtClean="0"/>
              <a:t>Different Statistical Techniques – Between Groups</a:t>
            </a:r>
          </a:p>
        </p:txBody>
      </p:sp>
      <p:sp>
        <p:nvSpPr>
          <p:cNvPr id="62467" name="Content Placeholder 2"/>
          <p:cNvSpPr>
            <a:spLocks noGrp="1"/>
          </p:cNvSpPr>
          <p:nvPr>
            <p:ph sz="quarter" idx="1"/>
          </p:nvPr>
        </p:nvSpPr>
        <p:spPr/>
        <p:txBody>
          <a:bodyPr/>
          <a:lstStyle/>
          <a:p>
            <a:r>
              <a:rPr lang="en-US" altLang="en-US" dirty="0" smtClean="0"/>
              <a:t>Two-way analysis of variance</a:t>
            </a:r>
          </a:p>
          <a:p>
            <a:pPr lvl="1"/>
            <a:r>
              <a:rPr lang="en-US" altLang="en-US" dirty="0" smtClean="0">
                <a:solidFill>
                  <a:schemeClr val="tx1"/>
                </a:solidFill>
              </a:rPr>
              <a:t>Allow you to test the impact of two independent variables on one dependent variable.  </a:t>
            </a:r>
          </a:p>
          <a:p>
            <a:pPr lvl="1"/>
            <a:r>
              <a:rPr lang="en-US" altLang="en-US" dirty="0" smtClean="0">
                <a:solidFill>
                  <a:schemeClr val="tx1"/>
                </a:solidFill>
              </a:rPr>
              <a:t>Advantage – allows to test for interaction effect – the effect of one independent variable is influenced by another. </a:t>
            </a:r>
          </a:p>
          <a:p>
            <a:pPr lvl="1"/>
            <a:r>
              <a:rPr lang="en-US" altLang="en-US" dirty="0" smtClean="0">
                <a:solidFill>
                  <a:schemeClr val="tx1"/>
                </a:solidFill>
              </a:rPr>
              <a:t>Also tests for main effects – the overall main effect of each independent variable (sex, age)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1752" y="228600"/>
            <a:ext cx="8534400" cy="896144"/>
          </a:xfrm>
        </p:spPr>
        <p:txBody>
          <a:bodyPr>
            <a:normAutofit fontScale="90000"/>
          </a:bodyPr>
          <a:lstStyle/>
          <a:p>
            <a:pPr algn="l"/>
            <a:r>
              <a:rPr lang="en-US" altLang="en-US" dirty="0" smtClean="0"/>
              <a:t>Different Statistical Techniques – Between Groups</a:t>
            </a:r>
          </a:p>
        </p:txBody>
      </p:sp>
      <p:sp>
        <p:nvSpPr>
          <p:cNvPr id="63491" name="Content Placeholder 2"/>
          <p:cNvSpPr>
            <a:spLocks noGrp="1"/>
          </p:cNvSpPr>
          <p:nvPr>
            <p:ph sz="quarter" idx="1"/>
          </p:nvPr>
        </p:nvSpPr>
        <p:spPr/>
        <p:txBody>
          <a:bodyPr/>
          <a:lstStyle/>
          <a:p>
            <a:r>
              <a:rPr lang="en-US" altLang="en-US" dirty="0" smtClean="0"/>
              <a:t>There are 2 two-way ANOVAs</a:t>
            </a:r>
          </a:p>
          <a:p>
            <a:pPr lvl="1"/>
            <a:r>
              <a:rPr lang="en-US" altLang="en-US" dirty="0" smtClean="0">
                <a:solidFill>
                  <a:schemeClr val="tx1"/>
                </a:solidFill>
              </a:rPr>
              <a:t>Between groups ANOVA (when groups are different) </a:t>
            </a:r>
          </a:p>
          <a:p>
            <a:pPr lvl="1"/>
            <a:r>
              <a:rPr lang="en-US" altLang="en-US" dirty="0" smtClean="0">
                <a:solidFill>
                  <a:schemeClr val="tx1"/>
                </a:solidFill>
              </a:rPr>
              <a:t>Repeated measures ANOVA (Same people tested on more than one time)</a:t>
            </a:r>
          </a:p>
          <a:p>
            <a:pPr lvl="1"/>
            <a:r>
              <a:rPr lang="en-US" altLang="en-US" dirty="0" smtClean="0">
                <a:solidFill>
                  <a:schemeClr val="tx1"/>
                </a:solidFill>
              </a:rPr>
              <a:t>This design can be mixed – Mixed Between-Within Design (Split Plot)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01752" y="228600"/>
            <a:ext cx="8534400" cy="968152"/>
          </a:xfrm>
        </p:spPr>
        <p:txBody>
          <a:bodyPr>
            <a:normAutofit fontScale="90000"/>
          </a:bodyPr>
          <a:lstStyle/>
          <a:p>
            <a:pPr algn="l"/>
            <a:r>
              <a:rPr lang="en-US" altLang="en-US" dirty="0" smtClean="0"/>
              <a:t>Different Statistical Techniques – Between Groups</a:t>
            </a:r>
          </a:p>
        </p:txBody>
      </p:sp>
      <p:sp>
        <p:nvSpPr>
          <p:cNvPr id="68611" name="Content Placeholder 2"/>
          <p:cNvSpPr>
            <a:spLocks noGrp="1"/>
          </p:cNvSpPr>
          <p:nvPr>
            <p:ph sz="quarter" idx="1"/>
          </p:nvPr>
        </p:nvSpPr>
        <p:spPr/>
        <p:txBody>
          <a:bodyPr/>
          <a:lstStyle/>
          <a:p>
            <a:r>
              <a:rPr lang="en-US" altLang="en-US" dirty="0" smtClean="0"/>
              <a:t>Multivariate analysis of variance (MANOVA)</a:t>
            </a:r>
          </a:p>
          <a:p>
            <a:pPr lvl="1"/>
            <a:r>
              <a:rPr lang="en-US" altLang="en-US" dirty="0" smtClean="0">
                <a:solidFill>
                  <a:schemeClr val="tx1"/>
                </a:solidFill>
              </a:rPr>
              <a:t>Used when you want to compare the groups on a number of different (related) dependent variables.</a:t>
            </a:r>
          </a:p>
          <a:p>
            <a:pPr lvl="1"/>
            <a:r>
              <a:rPr lang="en-US" altLang="en-US" dirty="0" smtClean="0">
                <a:solidFill>
                  <a:schemeClr val="tx1"/>
                </a:solidFill>
              </a:rPr>
              <a:t>E.g. anxiety, depression, physical symptoms.</a:t>
            </a:r>
          </a:p>
          <a:p>
            <a:pPr lvl="1"/>
            <a:r>
              <a:rPr lang="en-US" altLang="en-US" dirty="0" smtClean="0">
                <a:solidFill>
                  <a:schemeClr val="tx1"/>
                </a:solidFill>
              </a:rPr>
              <a:t>Can be used with a one-way, two-way or higher factorial designs where one, two or more independent variables are involved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MANOVA</a:t>
            </a:r>
          </a:p>
        </p:txBody>
      </p:sp>
      <p:sp>
        <p:nvSpPr>
          <p:cNvPr id="69635" name="Content Placeholder 2"/>
          <p:cNvSpPr>
            <a:spLocks noGrp="1"/>
          </p:cNvSpPr>
          <p:nvPr>
            <p:ph sz="quarter" idx="1"/>
          </p:nvPr>
        </p:nvSpPr>
        <p:spPr/>
        <p:txBody>
          <a:bodyPr/>
          <a:lstStyle/>
          <a:p>
            <a:r>
              <a:rPr lang="en-US" altLang="en-US" smtClean="0"/>
              <a:t>Why not do couple of ANOVA’s for each dependent variable? – Well running lots of analysis might produce significant results where in fact there may not be any significant results between the groups (Called inflated Type1 error)</a:t>
            </a:r>
          </a:p>
          <a:p>
            <a:r>
              <a:rPr lang="en-US" altLang="en-US" smtClean="0"/>
              <a:t> Has a number of additional assumption that needs to be met.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MANOVA</a:t>
            </a:r>
          </a:p>
        </p:txBody>
      </p:sp>
      <p:sp>
        <p:nvSpPr>
          <p:cNvPr id="70659" name="Content Placeholder 2"/>
          <p:cNvSpPr>
            <a:spLocks noGrp="1"/>
          </p:cNvSpPr>
          <p:nvPr>
            <p:ph sz="quarter" idx="1"/>
          </p:nvPr>
        </p:nvSpPr>
        <p:spPr/>
        <p:txBody>
          <a:bodyPr/>
          <a:lstStyle/>
          <a:p>
            <a:r>
              <a:rPr lang="en-US" altLang="en-US" dirty="0" smtClean="0"/>
              <a:t>Example: Do males and females differ in their mental health? Is there a difference in the adjustment between males and females with regards to their positive and negative mood states and their levels of perceived stress?</a:t>
            </a:r>
          </a:p>
          <a:p>
            <a:r>
              <a:rPr lang="en-US" altLang="en-US" dirty="0" smtClean="0"/>
              <a:t>One-way ANOVA</a:t>
            </a:r>
          </a:p>
          <a:p>
            <a:pPr lvl="1"/>
            <a:r>
              <a:rPr lang="en-US" altLang="en-US" dirty="0" smtClean="0">
                <a:solidFill>
                  <a:schemeClr val="tx1"/>
                </a:solidFill>
              </a:rPr>
              <a:t>One categorical independent </a:t>
            </a:r>
            <a:r>
              <a:rPr lang="en-US" altLang="en-US" dirty="0" err="1" smtClean="0">
                <a:solidFill>
                  <a:schemeClr val="tx1"/>
                </a:solidFill>
              </a:rPr>
              <a:t>var</a:t>
            </a:r>
            <a:r>
              <a:rPr lang="en-US" altLang="en-US" dirty="0" smtClean="0">
                <a:solidFill>
                  <a:schemeClr val="tx1"/>
                </a:solidFill>
              </a:rPr>
              <a:t> (e.g. sex)</a:t>
            </a:r>
          </a:p>
          <a:p>
            <a:pPr lvl="1"/>
            <a:r>
              <a:rPr lang="en-US" altLang="en-US" dirty="0" smtClean="0">
                <a:solidFill>
                  <a:schemeClr val="tx1"/>
                </a:solidFill>
              </a:rPr>
              <a:t>Two or more continuous </a:t>
            </a:r>
            <a:r>
              <a:rPr lang="en-US" altLang="en-US" dirty="0" err="1" smtClean="0">
                <a:solidFill>
                  <a:schemeClr val="tx1"/>
                </a:solidFill>
              </a:rPr>
              <a:t>var</a:t>
            </a:r>
            <a:r>
              <a:rPr lang="en-US" altLang="en-US" dirty="0" smtClean="0">
                <a:solidFill>
                  <a:schemeClr val="tx1"/>
                </a:solidFill>
              </a:rPr>
              <a:t> (e.g. perceived stress, positive affect) </a:t>
            </a:r>
          </a:p>
          <a:p>
            <a:endParaRPr lang="en-US" alt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1752" y="228600"/>
            <a:ext cx="8534400" cy="896144"/>
          </a:xfrm>
        </p:spPr>
        <p:txBody>
          <a:bodyPr>
            <a:normAutofit fontScale="90000"/>
          </a:bodyPr>
          <a:lstStyle/>
          <a:p>
            <a:pPr algn="l"/>
            <a:r>
              <a:rPr lang="en-US" altLang="en-US" dirty="0" smtClean="0"/>
              <a:t>Different Statistical Techniques – Between Groups</a:t>
            </a:r>
          </a:p>
        </p:txBody>
      </p:sp>
      <p:sp>
        <p:nvSpPr>
          <p:cNvPr id="74755" name="Content Placeholder 2"/>
          <p:cNvSpPr>
            <a:spLocks noGrp="1"/>
          </p:cNvSpPr>
          <p:nvPr>
            <p:ph sz="quarter" idx="1"/>
          </p:nvPr>
        </p:nvSpPr>
        <p:spPr/>
        <p:txBody>
          <a:bodyPr/>
          <a:lstStyle/>
          <a:p>
            <a:r>
              <a:rPr lang="en-US" altLang="en-US" dirty="0" smtClean="0"/>
              <a:t>Analysis of covariance (ANCOVA)</a:t>
            </a:r>
          </a:p>
          <a:p>
            <a:pPr lvl="1"/>
            <a:r>
              <a:rPr lang="en-US" altLang="en-US" dirty="0" smtClean="0">
                <a:solidFill>
                  <a:schemeClr val="tx1"/>
                </a:solidFill>
              </a:rPr>
              <a:t>Used when you want to control for possible effects of additional confounding variables</a:t>
            </a:r>
          </a:p>
          <a:p>
            <a:pPr lvl="1"/>
            <a:r>
              <a:rPr lang="en-US" altLang="en-US" dirty="0" smtClean="0">
                <a:solidFill>
                  <a:schemeClr val="tx1"/>
                </a:solidFill>
              </a:rPr>
              <a:t>Useful when you suspect that the groups differ on some variable that may influence the effect that the independent variable have on the dependent variable.</a:t>
            </a:r>
          </a:p>
          <a:p>
            <a:pPr lvl="1"/>
            <a:r>
              <a:rPr lang="en-US" altLang="en-US" dirty="0" smtClean="0">
                <a:solidFill>
                  <a:schemeClr val="tx1"/>
                </a:solidFill>
              </a:rPr>
              <a:t>To be sure that it is the independent variable that influences ANCOVA statistically removes the effects of the covariate – can be done one-way, two way or multiple methods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Decisions-Decisions</a:t>
            </a:r>
          </a:p>
        </p:txBody>
      </p:sp>
      <p:sp>
        <p:nvSpPr>
          <p:cNvPr id="75779" name="Content Placeholder 2"/>
          <p:cNvSpPr>
            <a:spLocks noGrp="1"/>
          </p:cNvSpPr>
          <p:nvPr>
            <p:ph sz="quarter" idx="1"/>
          </p:nvPr>
        </p:nvSpPr>
        <p:spPr/>
        <p:txBody>
          <a:bodyPr/>
          <a:lstStyle/>
          <a:p>
            <a:r>
              <a:rPr lang="en-US" altLang="en-US" dirty="0" smtClean="0"/>
              <a:t>According to </a:t>
            </a:r>
            <a:r>
              <a:rPr lang="en-US" altLang="en-US" dirty="0" err="1" smtClean="0"/>
              <a:t>Pallant</a:t>
            </a:r>
            <a:r>
              <a:rPr lang="en-US" altLang="en-US" dirty="0" smtClean="0"/>
              <a:t> (2007) there are a variety of choices one can make with regards to choosing the right statistical technique to </a:t>
            </a:r>
            <a:r>
              <a:rPr lang="en-US" altLang="en-US" dirty="0" err="1" smtClean="0"/>
              <a:t>analyse</a:t>
            </a:r>
            <a:r>
              <a:rPr lang="en-US" altLang="en-US" dirty="0" smtClean="0"/>
              <a:t> one’s data.</a:t>
            </a:r>
          </a:p>
          <a:p>
            <a:pPr lvl="1"/>
            <a:r>
              <a:rPr lang="en-US" altLang="en-US" dirty="0" smtClean="0">
                <a:solidFill>
                  <a:schemeClr val="tx1"/>
                </a:solidFill>
              </a:rPr>
              <a:t>These can include the type of questions one wants to address, items and scaling included in the questionnaire, nature of the data etc.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Decisions-Decisions</a:t>
            </a:r>
          </a:p>
        </p:txBody>
      </p:sp>
      <p:sp>
        <p:nvSpPr>
          <p:cNvPr id="76803" name="Content Placeholder 2"/>
          <p:cNvSpPr>
            <a:spLocks noGrp="1"/>
          </p:cNvSpPr>
          <p:nvPr>
            <p:ph sz="quarter" idx="1"/>
          </p:nvPr>
        </p:nvSpPr>
        <p:spPr/>
        <p:txBody>
          <a:bodyPr/>
          <a:lstStyle/>
          <a:p>
            <a:r>
              <a:rPr lang="en-US" altLang="en-US" dirty="0" smtClean="0"/>
              <a:t>1 What questions do you want to address?</a:t>
            </a:r>
          </a:p>
          <a:p>
            <a:pPr lvl="1"/>
            <a:r>
              <a:rPr lang="en-US" altLang="en-US" dirty="0" smtClean="0">
                <a:solidFill>
                  <a:schemeClr val="tx1"/>
                </a:solidFill>
              </a:rPr>
              <a:t>Get a list in order of questions you would like answers for out of the research conducted – different questions would entail different statistical techniques</a:t>
            </a:r>
          </a:p>
          <a:p>
            <a:pPr lvl="1"/>
            <a:r>
              <a:rPr lang="en-US" altLang="en-US" dirty="0" smtClean="0">
                <a:solidFill>
                  <a:schemeClr val="tx1"/>
                </a:solidFill>
              </a:rPr>
              <a:t>Also depends on the type of data you collected and the number of questions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Decisions-Decisions</a:t>
            </a:r>
          </a:p>
        </p:txBody>
      </p:sp>
      <p:sp>
        <p:nvSpPr>
          <p:cNvPr id="77827" name="Content Placeholder 2"/>
          <p:cNvSpPr>
            <a:spLocks noGrp="1"/>
          </p:cNvSpPr>
          <p:nvPr>
            <p:ph sz="quarter" idx="1"/>
          </p:nvPr>
        </p:nvSpPr>
        <p:spPr/>
        <p:txBody>
          <a:bodyPr/>
          <a:lstStyle/>
          <a:p>
            <a:r>
              <a:rPr lang="en-US" altLang="en-US" dirty="0" smtClean="0"/>
              <a:t>2 Question and scale items</a:t>
            </a:r>
          </a:p>
          <a:p>
            <a:pPr lvl="1"/>
            <a:r>
              <a:rPr lang="en-US" altLang="en-US" dirty="0" smtClean="0">
                <a:solidFill>
                  <a:schemeClr val="tx1"/>
                </a:solidFill>
              </a:rPr>
              <a:t>The type of questions asked and the type of items utilized will impact the statistical techniques used</a:t>
            </a:r>
          </a:p>
          <a:p>
            <a:pPr lvl="1"/>
            <a:r>
              <a:rPr lang="en-US" altLang="en-US" dirty="0" smtClean="0">
                <a:solidFill>
                  <a:schemeClr val="tx1"/>
                </a:solidFill>
              </a:rPr>
              <a:t>Thus it would be wise to think about the stats that will be used in the study when still in the initial beginning or designing stage</a:t>
            </a:r>
          </a:p>
          <a:p>
            <a:pPr lvl="1"/>
            <a:r>
              <a:rPr lang="en-US" altLang="en-US" dirty="0" smtClean="0">
                <a:solidFill>
                  <a:schemeClr val="tx1"/>
                </a:solidFill>
              </a:rPr>
              <a:t>For example – the way in which you collect age from the participants. (under 30/above 30) or indicate your age.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Level of Measurement</a:t>
            </a:r>
          </a:p>
        </p:txBody>
      </p:sp>
      <p:sp>
        <p:nvSpPr>
          <p:cNvPr id="7171" name="Content Placeholder 2"/>
          <p:cNvSpPr>
            <a:spLocks noGrp="1"/>
          </p:cNvSpPr>
          <p:nvPr>
            <p:ph sz="quarter" idx="1"/>
          </p:nvPr>
        </p:nvSpPr>
        <p:spPr>
          <a:xfrm>
            <a:off x="468313" y="1484784"/>
            <a:ext cx="8229600" cy="4925540"/>
          </a:xfrm>
        </p:spPr>
        <p:txBody>
          <a:bodyPr/>
          <a:lstStyle/>
          <a:p>
            <a:r>
              <a:rPr lang="en-US" altLang="en-US" b="1" dirty="0" smtClean="0">
                <a:solidFill>
                  <a:schemeClr val="tx1"/>
                </a:solidFill>
              </a:rPr>
              <a:t>Ordinal</a:t>
            </a:r>
            <a:r>
              <a:rPr lang="en-US" altLang="en-US" dirty="0" smtClean="0">
                <a:solidFill>
                  <a:schemeClr val="tx1"/>
                </a:solidFill>
              </a:rPr>
              <a:t> (Variables indicate categories that are both different from each other and ranked in terms of the attribute.)</a:t>
            </a:r>
          </a:p>
          <a:p>
            <a:pPr lvl="1" eaLnBrk="1" hangingPunct="1"/>
            <a:r>
              <a:rPr lang="en-US" altLang="en-US" dirty="0" smtClean="0">
                <a:solidFill>
                  <a:schemeClr val="tx1"/>
                </a:solidFill>
              </a:rPr>
              <a:t>May perform math relations &lt;&gt;, but not math operations (+,-,*,/)</a:t>
            </a:r>
          </a:p>
          <a:p>
            <a:pPr lvl="1" eaLnBrk="1" hangingPunct="1"/>
            <a:r>
              <a:rPr lang="en-US" altLang="en-US" dirty="0" smtClean="0">
                <a:solidFill>
                  <a:schemeClr val="tx1"/>
                </a:solidFill>
              </a:rPr>
              <a:t>Example</a:t>
            </a:r>
          </a:p>
          <a:p>
            <a:pPr lvl="2" eaLnBrk="1" hangingPunct="1"/>
            <a:r>
              <a:rPr lang="en-US" altLang="en-US" dirty="0" smtClean="0"/>
              <a:t>Race winners 1</a:t>
            </a:r>
            <a:r>
              <a:rPr lang="en-US" altLang="en-US" baseline="30000" dirty="0" smtClean="0"/>
              <a:t>st</a:t>
            </a:r>
            <a:r>
              <a:rPr lang="en-US" altLang="en-US" dirty="0" smtClean="0"/>
              <a:t>, 2</a:t>
            </a:r>
            <a:r>
              <a:rPr lang="en-US" altLang="en-US" baseline="30000" dirty="0" smtClean="0"/>
              <a:t>nd</a:t>
            </a:r>
            <a:r>
              <a:rPr lang="en-US" altLang="en-US" dirty="0" smtClean="0"/>
              <a:t> and 3</a:t>
            </a:r>
            <a:r>
              <a:rPr lang="en-US" altLang="en-US" baseline="30000" dirty="0" smtClean="0"/>
              <a:t>rd</a:t>
            </a:r>
            <a:r>
              <a:rPr lang="en-US" altLang="en-US" dirty="0" smtClean="0"/>
              <a:t> </a:t>
            </a:r>
          </a:p>
          <a:p>
            <a:pPr lvl="2" eaLnBrk="1" hangingPunct="1"/>
            <a:r>
              <a:rPr lang="en-US" altLang="en-US" dirty="0" smtClean="0"/>
              <a:t>This is an ordinal scale as we don’t know how far the 2</a:t>
            </a:r>
            <a:r>
              <a:rPr lang="en-US" altLang="en-US" baseline="30000" dirty="0" smtClean="0"/>
              <a:t>nd</a:t>
            </a:r>
            <a:r>
              <a:rPr lang="en-US" altLang="en-US" dirty="0" smtClean="0"/>
              <a:t> winner was from the 1</a:t>
            </a:r>
            <a:r>
              <a:rPr lang="en-US" altLang="en-US" baseline="30000" dirty="0" smtClean="0"/>
              <a:t>st</a:t>
            </a:r>
            <a:r>
              <a:rPr lang="en-US" altLang="en-US" dirty="0" smtClean="0"/>
              <a:t> </a:t>
            </a:r>
          </a:p>
          <a:p>
            <a:pPr lvl="1" eaLnBrk="1" hangingPunct="1"/>
            <a:r>
              <a:rPr lang="en-US" altLang="en-US" dirty="0" smtClean="0">
                <a:solidFill>
                  <a:schemeClr val="tx1"/>
                </a:solidFill>
              </a:rPr>
              <a:t>Intervals between numbers are meaningless and therefor no </a:t>
            </a:r>
            <a:r>
              <a:rPr lang="en-US" altLang="en-US" dirty="0" err="1" smtClean="0">
                <a:solidFill>
                  <a:schemeClr val="tx1"/>
                </a:solidFill>
              </a:rPr>
              <a:t>maths</a:t>
            </a:r>
            <a:endParaRPr lang="en-US" altLang="en-US" dirty="0" smtClean="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Decisions-Decisions</a:t>
            </a:r>
          </a:p>
        </p:txBody>
      </p:sp>
      <p:sp>
        <p:nvSpPr>
          <p:cNvPr id="78851" name="Content Placeholder 2"/>
          <p:cNvSpPr>
            <a:spLocks noGrp="1"/>
          </p:cNvSpPr>
          <p:nvPr>
            <p:ph sz="quarter" idx="1"/>
          </p:nvPr>
        </p:nvSpPr>
        <p:spPr/>
        <p:txBody>
          <a:bodyPr/>
          <a:lstStyle/>
          <a:p>
            <a:r>
              <a:rPr lang="en-US" altLang="en-US" dirty="0" smtClean="0"/>
              <a:t>3 Identify the nature of each variable</a:t>
            </a:r>
          </a:p>
          <a:p>
            <a:pPr lvl="1"/>
            <a:r>
              <a:rPr lang="en-US" altLang="en-US" dirty="0" smtClean="0">
                <a:solidFill>
                  <a:schemeClr val="tx1"/>
                </a:solidFill>
              </a:rPr>
              <a:t>Identify whether each of your variables is an independent variable or dependent variable – not from the data but from your understanding of the topic area, theories and prior research</a:t>
            </a:r>
          </a:p>
          <a:p>
            <a:pPr lvl="1"/>
            <a:r>
              <a:rPr lang="en-US" altLang="en-US" dirty="0" smtClean="0">
                <a:solidFill>
                  <a:schemeClr val="tx1"/>
                </a:solidFill>
              </a:rPr>
              <a:t>Level of measurement is also important to know for each of the variables, different stats are needed for categorical and continuous variables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Decisions-Decisions</a:t>
            </a:r>
          </a:p>
        </p:txBody>
      </p:sp>
      <p:sp>
        <p:nvSpPr>
          <p:cNvPr id="79875" name="Content Placeholder 2"/>
          <p:cNvSpPr>
            <a:spLocks noGrp="1"/>
          </p:cNvSpPr>
          <p:nvPr>
            <p:ph sz="quarter" idx="1"/>
          </p:nvPr>
        </p:nvSpPr>
        <p:spPr/>
        <p:txBody>
          <a:bodyPr/>
          <a:lstStyle/>
          <a:p>
            <a:r>
              <a:rPr lang="en-US" altLang="en-US" dirty="0" smtClean="0"/>
              <a:t>Variables:</a:t>
            </a:r>
          </a:p>
          <a:p>
            <a:pPr lvl="1"/>
            <a:r>
              <a:rPr lang="en-US" altLang="en-US" dirty="0" smtClean="0">
                <a:solidFill>
                  <a:schemeClr val="tx1"/>
                </a:solidFill>
              </a:rPr>
              <a:t>Categorical (nominal data e.g. sex – male/female)</a:t>
            </a:r>
          </a:p>
          <a:p>
            <a:pPr lvl="1"/>
            <a:r>
              <a:rPr lang="en-US" altLang="en-US" dirty="0" smtClean="0">
                <a:solidFill>
                  <a:schemeClr val="tx1"/>
                </a:solidFill>
              </a:rPr>
              <a:t>Ordinal (ranking – 1</a:t>
            </a:r>
            <a:r>
              <a:rPr lang="en-US" altLang="en-US" baseline="30000" dirty="0" smtClean="0">
                <a:solidFill>
                  <a:schemeClr val="tx1"/>
                </a:solidFill>
              </a:rPr>
              <a:t>st</a:t>
            </a:r>
            <a:r>
              <a:rPr lang="en-US" altLang="en-US" dirty="0" smtClean="0">
                <a:solidFill>
                  <a:schemeClr val="tx1"/>
                </a:solidFill>
              </a:rPr>
              <a:t>, 2</a:t>
            </a:r>
            <a:r>
              <a:rPr lang="en-US" altLang="en-US" baseline="30000" dirty="0" smtClean="0">
                <a:solidFill>
                  <a:schemeClr val="tx1"/>
                </a:solidFill>
              </a:rPr>
              <a:t>nd</a:t>
            </a:r>
            <a:r>
              <a:rPr lang="en-US" altLang="en-US" dirty="0" smtClean="0">
                <a:solidFill>
                  <a:schemeClr val="tx1"/>
                </a:solidFill>
              </a:rPr>
              <a:t>, 3</a:t>
            </a:r>
            <a:r>
              <a:rPr lang="en-US" altLang="en-US" baseline="30000" dirty="0" smtClean="0">
                <a:solidFill>
                  <a:schemeClr val="tx1"/>
                </a:solidFill>
              </a:rPr>
              <a:t>rd</a:t>
            </a:r>
            <a:r>
              <a:rPr lang="en-US" altLang="en-US" dirty="0" smtClean="0">
                <a:solidFill>
                  <a:schemeClr val="tx1"/>
                </a:solidFill>
              </a:rPr>
              <a:t> )</a:t>
            </a:r>
          </a:p>
          <a:p>
            <a:pPr lvl="1"/>
            <a:r>
              <a:rPr lang="en-US" altLang="en-US" dirty="0" smtClean="0">
                <a:solidFill>
                  <a:schemeClr val="tx1"/>
                </a:solidFill>
              </a:rPr>
              <a:t>Continuous (interval level, age in years or scores on a </a:t>
            </a:r>
            <a:r>
              <a:rPr lang="en-US" altLang="en-US" dirty="0" err="1" smtClean="0">
                <a:solidFill>
                  <a:schemeClr val="tx1"/>
                </a:solidFill>
              </a:rPr>
              <a:t>likert</a:t>
            </a:r>
            <a:r>
              <a:rPr lang="en-US" altLang="en-US" dirty="0" smtClean="0">
                <a:solidFill>
                  <a:schemeClr val="tx1"/>
                </a:solidFill>
              </a:rPr>
              <a:t> scale for example)</a:t>
            </a:r>
          </a:p>
          <a:p>
            <a:pPr lvl="1"/>
            <a:r>
              <a:rPr lang="en-US" altLang="en-US" dirty="0" smtClean="0">
                <a:solidFill>
                  <a:schemeClr val="tx1"/>
                </a:solidFill>
              </a:rPr>
              <a:t>Can collapse continuous variables into smaller number of categories</a:t>
            </a:r>
          </a:p>
          <a:p>
            <a:pPr lvl="1">
              <a:buFont typeface="Arial" charset="0"/>
              <a:buNone/>
            </a:pPr>
            <a:r>
              <a:rPr lang="en-US" altLang="en-US" dirty="0" smtClean="0"/>
              <a:t> </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Decisions-Decisions</a:t>
            </a:r>
          </a:p>
        </p:txBody>
      </p:sp>
      <p:sp>
        <p:nvSpPr>
          <p:cNvPr id="80899" name="Content Placeholder 2"/>
          <p:cNvSpPr>
            <a:spLocks noGrp="1"/>
          </p:cNvSpPr>
          <p:nvPr>
            <p:ph sz="quarter" idx="1"/>
          </p:nvPr>
        </p:nvSpPr>
        <p:spPr/>
        <p:txBody>
          <a:bodyPr/>
          <a:lstStyle/>
          <a:p>
            <a:r>
              <a:rPr lang="en-US" altLang="en-US" smtClean="0"/>
              <a:t>4 Draw diagrams for the research questions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175440"/>
            <a:ext cx="7930728" cy="3954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Decisions-Decisions</a:t>
            </a:r>
          </a:p>
        </p:txBody>
      </p:sp>
      <p:sp>
        <p:nvSpPr>
          <p:cNvPr id="81923" name="Content Placeholder 2"/>
          <p:cNvSpPr>
            <a:spLocks noGrp="1"/>
          </p:cNvSpPr>
          <p:nvPr>
            <p:ph sz="quarter" idx="1"/>
          </p:nvPr>
        </p:nvSpPr>
        <p:spPr/>
        <p:txBody>
          <a:bodyPr/>
          <a:lstStyle/>
          <a:p>
            <a:r>
              <a:rPr lang="en-US" altLang="en-US" dirty="0" smtClean="0"/>
              <a:t>5 Decide whether parametric or non-parametric statistics will be utilized</a:t>
            </a:r>
          </a:p>
          <a:p>
            <a:pPr lvl="1"/>
            <a:r>
              <a:rPr lang="en-US" altLang="en-US" dirty="0" smtClean="0">
                <a:solidFill>
                  <a:schemeClr val="tx1"/>
                </a:solidFill>
              </a:rPr>
              <a:t>Statistical techniques are divided into two main categories – parametric and non-parametric</a:t>
            </a:r>
          </a:p>
          <a:p>
            <a:pPr lvl="1"/>
            <a:r>
              <a:rPr lang="en-US" altLang="en-US" dirty="0" smtClean="0">
                <a:solidFill>
                  <a:schemeClr val="tx1"/>
                </a:solidFill>
              </a:rPr>
              <a:t>Parametric stats – the more powerful stats but the assumptions are more strict for example the populations scores are assumed to be normally distributed – each technique have their own added assumptions</a:t>
            </a:r>
          </a:p>
          <a:p>
            <a:pPr lvl="1">
              <a:buFont typeface="Arial" charset="0"/>
              <a:buNone/>
            </a:pPr>
            <a:endParaRPr lang="en-US" alt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Decisions-Decisions</a:t>
            </a:r>
          </a:p>
        </p:txBody>
      </p:sp>
      <p:sp>
        <p:nvSpPr>
          <p:cNvPr id="82947" name="Content Placeholder 2"/>
          <p:cNvSpPr>
            <a:spLocks noGrp="1"/>
          </p:cNvSpPr>
          <p:nvPr>
            <p:ph sz="quarter" idx="1"/>
          </p:nvPr>
        </p:nvSpPr>
        <p:spPr/>
        <p:txBody>
          <a:bodyPr/>
          <a:lstStyle/>
          <a:p>
            <a:pPr lvl="1"/>
            <a:r>
              <a:rPr lang="en-US" altLang="en-US" dirty="0" smtClean="0">
                <a:solidFill>
                  <a:schemeClr val="tx1"/>
                </a:solidFill>
              </a:rPr>
              <a:t>Non-parametric – this type of stats are not that strict with their assumptions as is the case of the parametric stats.  They have assumptions however</a:t>
            </a:r>
            <a:r>
              <a:rPr lang="en-US" altLang="en-US" dirty="0" smtClean="0"/>
              <a:t>.</a:t>
            </a:r>
          </a:p>
          <a:p>
            <a:r>
              <a:rPr lang="en-US" altLang="en-US" dirty="0" smtClean="0"/>
              <a:t>If I do not meet the assumptions what then</a:t>
            </a:r>
          </a:p>
          <a:p>
            <a:pPr lvl="1"/>
            <a:r>
              <a:rPr lang="en-US" altLang="en-US" dirty="0" smtClean="0">
                <a:solidFill>
                  <a:schemeClr val="tx1"/>
                </a:solidFill>
              </a:rPr>
              <a:t>There are options one can take </a:t>
            </a:r>
          </a:p>
          <a:p>
            <a:pPr lvl="2"/>
            <a:r>
              <a:rPr lang="en-US" altLang="en-US" dirty="0" smtClean="0"/>
              <a:t>You can use the parametric stats anyway – hope that it does not invalidate the findings</a:t>
            </a:r>
          </a:p>
          <a:p>
            <a:pPr lvl="2"/>
            <a:r>
              <a:rPr lang="en-US" altLang="en-US" dirty="0" smtClean="0"/>
              <a:t>Manipulate the data to be a normal distribution</a:t>
            </a:r>
          </a:p>
          <a:p>
            <a:pPr lvl="2"/>
            <a:r>
              <a:rPr lang="en-US" altLang="en-US" dirty="0" smtClean="0"/>
              <a:t>Use non-parametric stats – but not as powerful as parametric stats   </a:t>
            </a:r>
          </a:p>
          <a:p>
            <a:pPr lvl="1"/>
            <a:endParaRPr lang="en-US"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Decisions-Decisions</a:t>
            </a:r>
          </a:p>
        </p:txBody>
      </p:sp>
      <p:sp>
        <p:nvSpPr>
          <p:cNvPr id="83971" name="Content Placeholder 2"/>
          <p:cNvSpPr>
            <a:spLocks noGrp="1"/>
          </p:cNvSpPr>
          <p:nvPr>
            <p:ph sz="quarter" idx="1"/>
          </p:nvPr>
        </p:nvSpPr>
        <p:spPr/>
        <p:txBody>
          <a:bodyPr/>
          <a:lstStyle/>
          <a:p>
            <a:r>
              <a:rPr lang="en-US" altLang="en-US" dirty="0" smtClean="0"/>
              <a:t>6 Final decision</a:t>
            </a:r>
          </a:p>
          <a:p>
            <a:pPr lvl="1"/>
            <a:r>
              <a:rPr lang="en-US" altLang="en-US" dirty="0" smtClean="0">
                <a:solidFill>
                  <a:schemeClr val="tx1"/>
                </a:solidFill>
              </a:rPr>
              <a:t>Once all of the above have been looked at you are confident about how to precede further then you may go ahead with the analysis.</a:t>
            </a:r>
          </a:p>
          <a:p>
            <a:pPr lvl="1"/>
            <a:r>
              <a:rPr lang="en-US" altLang="en-US" dirty="0" smtClean="0">
                <a:solidFill>
                  <a:schemeClr val="tx1"/>
                </a:solidFill>
              </a:rPr>
              <a:t>Also read up as much as you can about the statistical methods as possible, would give you a clear idea how to analyze and interpret the output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t>Bibliography</a:t>
            </a:r>
          </a:p>
        </p:txBody>
      </p:sp>
      <p:sp>
        <p:nvSpPr>
          <p:cNvPr id="83971" name="Content Placeholder 2"/>
          <p:cNvSpPr>
            <a:spLocks noGrp="1"/>
          </p:cNvSpPr>
          <p:nvPr>
            <p:ph sz="quarter" idx="1"/>
          </p:nvPr>
        </p:nvSpPr>
        <p:spPr/>
        <p:txBody>
          <a:bodyPr/>
          <a:lstStyle/>
          <a:p>
            <a:r>
              <a:rPr lang="en-US" altLang="en-US" dirty="0" err="1" smtClean="0">
                <a:solidFill>
                  <a:schemeClr val="tx1"/>
                </a:solidFill>
              </a:rPr>
              <a:t>Pallant</a:t>
            </a:r>
            <a:r>
              <a:rPr lang="en-US" altLang="en-US" dirty="0" smtClean="0">
                <a:solidFill>
                  <a:schemeClr val="tx1"/>
                </a:solidFill>
              </a:rPr>
              <a:t>, J. (2010) SPSS Survival Manual (4</a:t>
            </a:r>
            <a:r>
              <a:rPr lang="en-US" altLang="en-US" baseline="30000" dirty="0" smtClean="0">
                <a:solidFill>
                  <a:schemeClr val="tx1"/>
                </a:solidFill>
              </a:rPr>
              <a:t>th</a:t>
            </a:r>
            <a:r>
              <a:rPr lang="en-US" altLang="en-US" dirty="0"/>
              <a:t> </a:t>
            </a:r>
            <a:r>
              <a:rPr lang="en-US" altLang="en-US" dirty="0" smtClean="0"/>
              <a:t>ed.). Open University </a:t>
            </a:r>
            <a:r>
              <a:rPr lang="en-US" altLang="en-US" dirty="0" err="1" smtClean="0"/>
              <a:t>Press:New</a:t>
            </a:r>
            <a:r>
              <a:rPr lang="en-US" altLang="en-US" dirty="0" smtClean="0"/>
              <a:t> York</a:t>
            </a:r>
          </a:p>
          <a:p>
            <a:r>
              <a:rPr lang="en-US" altLang="en-US" dirty="0" err="1" smtClean="0">
                <a:solidFill>
                  <a:schemeClr val="tx1"/>
                </a:solidFill>
              </a:rPr>
              <a:t>Tredoux</a:t>
            </a:r>
            <a:r>
              <a:rPr lang="en-US" altLang="en-US" dirty="0" smtClean="0">
                <a:solidFill>
                  <a:schemeClr val="tx1"/>
                </a:solidFill>
              </a:rPr>
              <a:t>, C., &amp; </a:t>
            </a:r>
            <a:r>
              <a:rPr lang="en-US" altLang="en-US" dirty="0" err="1" smtClean="0">
                <a:solidFill>
                  <a:schemeClr val="tx1"/>
                </a:solidFill>
              </a:rPr>
              <a:t>Durheim</a:t>
            </a:r>
            <a:r>
              <a:rPr lang="en-US" altLang="en-US" dirty="0" smtClean="0">
                <a:solidFill>
                  <a:schemeClr val="tx1"/>
                </a:solidFill>
              </a:rPr>
              <a:t>, K. (2005) Numbers, Hypotheses &amp; Conclusions: A course in statistics for the social sciences. UCT Press: Cape Town</a:t>
            </a:r>
          </a:p>
          <a:p>
            <a:r>
              <a:rPr lang="en-US" altLang="en-US" dirty="0" smtClean="0"/>
              <a:t>Field, A (2009) Discovering Statistics Using SPSS (3</a:t>
            </a:r>
            <a:r>
              <a:rPr lang="en-US" altLang="en-US" baseline="30000" dirty="0" smtClean="0"/>
              <a:t>rd</a:t>
            </a:r>
            <a:r>
              <a:rPr lang="en-US" altLang="en-US" dirty="0" smtClean="0"/>
              <a:t> ed.), SAGE: London</a:t>
            </a:r>
          </a:p>
          <a:p>
            <a:r>
              <a:rPr lang="en-US" altLang="en-US" dirty="0" smtClean="0">
                <a:solidFill>
                  <a:schemeClr val="tx1"/>
                </a:solidFill>
              </a:rPr>
              <a:t>Evans, R.E. (2010) Statistics, Data Analysis, and Decision </a:t>
            </a:r>
            <a:r>
              <a:rPr lang="en-US" altLang="en-US" dirty="0" err="1" smtClean="0">
                <a:solidFill>
                  <a:schemeClr val="tx1"/>
                </a:solidFill>
              </a:rPr>
              <a:t>Modelling</a:t>
            </a:r>
            <a:r>
              <a:rPr lang="en-US" altLang="en-US" dirty="0" smtClean="0">
                <a:solidFill>
                  <a:schemeClr val="tx1"/>
                </a:solidFill>
              </a:rPr>
              <a:t> (4</a:t>
            </a:r>
            <a:r>
              <a:rPr lang="en-US" altLang="en-US" baseline="30000" dirty="0" smtClean="0">
                <a:solidFill>
                  <a:schemeClr val="tx1"/>
                </a:solidFill>
              </a:rPr>
              <a:t>th</a:t>
            </a:r>
            <a:r>
              <a:rPr lang="en-US" altLang="en-US" dirty="0" smtClean="0">
                <a:solidFill>
                  <a:schemeClr val="tx1"/>
                </a:solidFill>
              </a:rPr>
              <a:t> ed.), </a:t>
            </a:r>
            <a:r>
              <a:rPr lang="en-US" altLang="en-US" dirty="0" err="1" smtClean="0">
                <a:solidFill>
                  <a:schemeClr val="tx1"/>
                </a:solidFill>
              </a:rPr>
              <a:t>Pearson:New</a:t>
            </a:r>
            <a:r>
              <a:rPr lang="en-US" altLang="en-US" dirty="0" smtClean="0">
                <a:solidFill>
                  <a:schemeClr val="tx1"/>
                </a:solidFill>
              </a:rPr>
              <a:t> Jersey</a:t>
            </a:r>
          </a:p>
        </p:txBody>
      </p:sp>
    </p:spTree>
    <p:extLst>
      <p:ext uri="{BB962C8B-B14F-4D97-AF65-F5344CB8AC3E}">
        <p14:creationId xmlns:p14="http://schemas.microsoft.com/office/powerpoint/2010/main" xmlns="" val="4173334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Level of Measurement</a:t>
            </a:r>
          </a:p>
        </p:txBody>
      </p:sp>
      <p:sp>
        <p:nvSpPr>
          <p:cNvPr id="8195" name="Content Placeholder 2"/>
          <p:cNvSpPr>
            <a:spLocks noGrp="1"/>
          </p:cNvSpPr>
          <p:nvPr>
            <p:ph sz="quarter" idx="1"/>
          </p:nvPr>
        </p:nvSpPr>
        <p:spPr>
          <a:xfrm>
            <a:off x="468313" y="1412775"/>
            <a:ext cx="8229600" cy="4997549"/>
          </a:xfrm>
        </p:spPr>
        <p:txBody>
          <a:bodyPr/>
          <a:lstStyle/>
          <a:p>
            <a:r>
              <a:rPr lang="en-US" altLang="en-US" b="1" dirty="0" smtClean="0">
                <a:solidFill>
                  <a:schemeClr val="tx1"/>
                </a:solidFill>
              </a:rPr>
              <a:t>Interval</a:t>
            </a:r>
            <a:r>
              <a:rPr lang="en-US" altLang="en-US" dirty="0" smtClean="0">
                <a:solidFill>
                  <a:schemeClr val="tx1"/>
                </a:solidFill>
              </a:rPr>
              <a:t> (These variables are true quantitative measures – the difference/distance between any 2 scores is an accurate reflection of the difference in the amount of an attribute that the two objects have</a:t>
            </a:r>
          </a:p>
          <a:p>
            <a:pPr lvl="1" eaLnBrk="1" hangingPunct="1"/>
            <a:r>
              <a:rPr lang="en-US" altLang="en-US" dirty="0" smtClean="0">
                <a:solidFill>
                  <a:schemeClr val="tx1"/>
                </a:solidFill>
              </a:rPr>
              <a:t>Example</a:t>
            </a:r>
          </a:p>
          <a:p>
            <a:pPr lvl="1" eaLnBrk="1" hangingPunct="1"/>
            <a:r>
              <a:rPr lang="en-US" altLang="en-US" dirty="0" smtClean="0">
                <a:solidFill>
                  <a:schemeClr val="tx1"/>
                </a:solidFill>
              </a:rPr>
              <a:t>Temperature, IQ scores, scores of attitude, knowledge tests</a:t>
            </a:r>
          </a:p>
          <a:p>
            <a:pPr lvl="1" eaLnBrk="1" hangingPunct="1"/>
            <a:r>
              <a:rPr lang="en-US" altLang="en-US" dirty="0" smtClean="0">
                <a:solidFill>
                  <a:schemeClr val="tx1"/>
                </a:solidFill>
              </a:rPr>
              <a:t>Mathematical relations = &lt;&gt; and math operations +,- can be done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Level of Measurement</a:t>
            </a:r>
          </a:p>
        </p:txBody>
      </p:sp>
      <p:sp>
        <p:nvSpPr>
          <p:cNvPr id="9219" name="Content Placeholder 2"/>
          <p:cNvSpPr>
            <a:spLocks noGrp="1"/>
          </p:cNvSpPr>
          <p:nvPr>
            <p:ph sz="quarter" idx="1"/>
          </p:nvPr>
        </p:nvSpPr>
        <p:spPr>
          <a:xfrm>
            <a:off x="468313" y="1484784"/>
            <a:ext cx="8229600" cy="4925540"/>
          </a:xfrm>
        </p:spPr>
        <p:txBody>
          <a:bodyPr/>
          <a:lstStyle/>
          <a:p>
            <a:r>
              <a:rPr lang="en-US" altLang="en-US" b="1" dirty="0" smtClean="0">
                <a:solidFill>
                  <a:schemeClr val="tx1"/>
                </a:solidFill>
              </a:rPr>
              <a:t>Ratio</a:t>
            </a:r>
            <a:r>
              <a:rPr lang="en-US" altLang="en-US" dirty="0" smtClean="0">
                <a:solidFill>
                  <a:schemeClr val="tx1"/>
                </a:solidFill>
              </a:rPr>
              <a:t> (These variables have all the properties of Interval scales but because they have the true zero value *, / can also be done</a:t>
            </a:r>
          </a:p>
          <a:p>
            <a:pPr lvl="1" eaLnBrk="1" hangingPunct="1"/>
            <a:r>
              <a:rPr lang="en-US" altLang="en-US" dirty="0" smtClean="0">
                <a:solidFill>
                  <a:schemeClr val="tx1"/>
                </a:solidFill>
              </a:rPr>
              <a:t>Example</a:t>
            </a:r>
          </a:p>
          <a:p>
            <a:pPr lvl="1" eaLnBrk="1" hangingPunct="1"/>
            <a:r>
              <a:rPr lang="en-US" altLang="en-US" dirty="0" smtClean="0">
                <a:solidFill>
                  <a:schemeClr val="tx1"/>
                </a:solidFill>
              </a:rPr>
              <a:t>Exam marks – 0%-100%</a:t>
            </a:r>
          </a:p>
          <a:p>
            <a:pPr lvl="1" eaLnBrk="1" hangingPunct="1"/>
            <a:r>
              <a:rPr lang="en-US" altLang="en-US" dirty="0" smtClean="0">
                <a:solidFill>
                  <a:schemeClr val="tx1"/>
                </a:solidFill>
              </a:rPr>
              <a:t>Age – a 40 years old person is twice the age of a 20 year old</a:t>
            </a:r>
          </a:p>
          <a:p>
            <a:pPr lvl="1" eaLnBrk="1" hangingPunct="1"/>
            <a:r>
              <a:rPr lang="en-US" altLang="en-US" dirty="0" smtClean="0">
                <a:solidFill>
                  <a:schemeClr val="tx1"/>
                </a:solidFill>
              </a:rPr>
              <a:t>Time, length and weight other examples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12889</TotalTime>
  <Words>3784</Words>
  <Application>Microsoft Office PowerPoint</Application>
  <PresentationFormat>On-screen Show (4:3)</PresentationFormat>
  <Paragraphs>370</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Civic</vt:lpstr>
      <vt:lpstr>Basic Course in Statistics</vt:lpstr>
      <vt:lpstr>Introduction</vt:lpstr>
      <vt:lpstr>Some basic concepts</vt:lpstr>
      <vt:lpstr>Variables</vt:lpstr>
      <vt:lpstr>Variables</vt:lpstr>
      <vt:lpstr>Level of Measurement</vt:lpstr>
      <vt:lpstr>Level of Measurement</vt:lpstr>
      <vt:lpstr>Level of Measurement</vt:lpstr>
      <vt:lpstr>Level of Measurement</vt:lpstr>
      <vt:lpstr>Samples and Populations</vt:lpstr>
      <vt:lpstr>Data Preparation</vt:lpstr>
      <vt:lpstr>Data Preparation</vt:lpstr>
      <vt:lpstr>Data Preparation</vt:lpstr>
      <vt:lpstr>Data Preparation</vt:lpstr>
      <vt:lpstr>Data Transformation</vt:lpstr>
      <vt:lpstr>Example of a Codebook</vt:lpstr>
      <vt:lpstr>STATISTICS</vt:lpstr>
      <vt:lpstr>STATISTICS</vt:lpstr>
      <vt:lpstr>STATISTICS</vt:lpstr>
      <vt:lpstr>STATISTICS</vt:lpstr>
      <vt:lpstr>STATISTICS</vt:lpstr>
      <vt:lpstr>STATISTICS</vt:lpstr>
      <vt:lpstr>Descriptive Statistics</vt:lpstr>
      <vt:lpstr>Descriptive Statistics</vt:lpstr>
      <vt:lpstr>Descriptive Statistics</vt:lpstr>
      <vt:lpstr>Descriptive Statistics</vt:lpstr>
      <vt:lpstr>Descriptive Statistics</vt:lpstr>
      <vt:lpstr>Descriptive Statistics</vt:lpstr>
      <vt:lpstr>Descriptive Statistics – Univariate Analysis</vt:lpstr>
      <vt:lpstr>Descriptive Statistics – Univariate Analysis</vt:lpstr>
      <vt:lpstr>Descriptive Statistics – Univariate Analysis</vt:lpstr>
      <vt:lpstr>Descriptive Statistics – Univariate Analysis</vt:lpstr>
      <vt:lpstr>Descriptive Statistics – Univariate Analysis</vt:lpstr>
      <vt:lpstr>Descriptive Statistics – Univariate Analysis</vt:lpstr>
      <vt:lpstr>Descriptive Statistics – Univariate Analysis</vt:lpstr>
      <vt:lpstr>Descriptive Statistics – Univariate Analysis</vt:lpstr>
      <vt:lpstr>Descriptive Statistics – Univariate Analysis</vt:lpstr>
      <vt:lpstr>Creating a Datafile</vt:lpstr>
      <vt:lpstr>Creating a Datafile</vt:lpstr>
      <vt:lpstr>Screening and Cleaning of the data</vt:lpstr>
      <vt:lpstr>Screening and Cleaning of the data</vt:lpstr>
      <vt:lpstr>Screening and Cleaning of the data</vt:lpstr>
      <vt:lpstr>Screening and Cleaning of the data</vt:lpstr>
      <vt:lpstr>Preliminary Analysis – Descriptive Statistics - Categorical</vt:lpstr>
      <vt:lpstr>Preliminary Analysis – Descriptive Statistics - Continuous</vt:lpstr>
      <vt:lpstr>Preliminary Analysis – Descriptive Statistics – Skewness / Kurtosis</vt:lpstr>
      <vt:lpstr>Preliminary Analysis – Descriptive Statistics – Missing Data</vt:lpstr>
      <vt:lpstr>Preliminary Analysis – Assessing Normality</vt:lpstr>
      <vt:lpstr>Preliminary Analysis – Assessing Normality</vt:lpstr>
      <vt:lpstr>Preliminary Analysis – Assessing Normality - boxplot</vt:lpstr>
      <vt:lpstr>Different Statistical Techniques</vt:lpstr>
      <vt:lpstr>Different Statistical Techniques</vt:lpstr>
      <vt:lpstr>Different Statistical Techniques</vt:lpstr>
      <vt:lpstr>Different Statistical Techniques</vt:lpstr>
      <vt:lpstr>Different Statistical Techniques</vt:lpstr>
      <vt:lpstr>Different Statistical Techniques</vt:lpstr>
      <vt:lpstr>Different Statistical Techniques – Between Groups</vt:lpstr>
      <vt:lpstr>Independent-samples T-test </vt:lpstr>
      <vt:lpstr>Different Statistical Techniques – Between Groups</vt:lpstr>
      <vt:lpstr>Different Statistical Techniques – Between Groups</vt:lpstr>
      <vt:lpstr>Different Statistical Techniques – Between Groups</vt:lpstr>
      <vt:lpstr>Different Statistical Techniques – Between Groups</vt:lpstr>
      <vt:lpstr>Different Statistical Techniques – Between Groups</vt:lpstr>
      <vt:lpstr>MANOVA</vt:lpstr>
      <vt:lpstr>MANOVA</vt:lpstr>
      <vt:lpstr>Different Statistical Techniques – Between Groups</vt:lpstr>
      <vt:lpstr>Decisions-Decisions</vt:lpstr>
      <vt:lpstr>Decisions-Decisions</vt:lpstr>
      <vt:lpstr>Decisions-Decisions</vt:lpstr>
      <vt:lpstr>Decisions-Decisions</vt:lpstr>
      <vt:lpstr>Decisions-Decisions</vt:lpstr>
      <vt:lpstr>Decisions-Decisions</vt:lpstr>
      <vt:lpstr>Decisions-Decisions</vt:lpstr>
      <vt:lpstr>Decisions-Decisions</vt:lpstr>
      <vt:lpstr>Decisions-Decisions</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Reinhard</dc:creator>
  <cp:lastModifiedBy>Petronel</cp:lastModifiedBy>
  <cp:revision>197</cp:revision>
  <dcterms:created xsi:type="dcterms:W3CDTF">2010-08-10T18:55:46Z</dcterms:created>
  <dcterms:modified xsi:type="dcterms:W3CDTF">2014-10-02T19:19:45Z</dcterms:modified>
</cp:coreProperties>
</file>