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140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fld id="{4242EF9B-7BD9-4D91-A335-EA8FA5047559}" type="datetimeFigureOut">
              <a:rPr lang="en-ZA" smtClean="0"/>
              <a:t>2014/02/03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28B91CB-64F9-4243-A888-B3238238F82C}" type="slidenum">
              <a:rPr lang="en-ZA" smtClean="0"/>
              <a:t>‹#›</a:t>
            </a:fld>
            <a:endParaRPr lang="en-ZA"/>
          </a:p>
        </p:txBody>
      </p:sp>
    </p:spTree>
    <p:extLst>
      <p:ext uri="{BB962C8B-B14F-4D97-AF65-F5344CB8AC3E}">
        <p14:creationId xmlns:p14="http://schemas.microsoft.com/office/powerpoint/2010/main" val="4135650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4242EF9B-7BD9-4D91-A335-EA8FA5047559}" type="datetimeFigureOut">
              <a:rPr lang="en-ZA" smtClean="0"/>
              <a:t>2014/02/03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28B91CB-64F9-4243-A888-B3238238F82C}" type="slidenum">
              <a:rPr lang="en-ZA" smtClean="0"/>
              <a:t>‹#›</a:t>
            </a:fld>
            <a:endParaRPr lang="en-ZA"/>
          </a:p>
        </p:txBody>
      </p:sp>
    </p:spTree>
    <p:extLst>
      <p:ext uri="{BB962C8B-B14F-4D97-AF65-F5344CB8AC3E}">
        <p14:creationId xmlns:p14="http://schemas.microsoft.com/office/powerpoint/2010/main" val="2477930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4242EF9B-7BD9-4D91-A335-EA8FA5047559}" type="datetimeFigureOut">
              <a:rPr lang="en-ZA" smtClean="0"/>
              <a:t>2014/02/03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28B91CB-64F9-4243-A888-B3238238F82C}" type="slidenum">
              <a:rPr lang="en-ZA" smtClean="0"/>
              <a:t>‹#›</a:t>
            </a:fld>
            <a:endParaRPr lang="en-ZA"/>
          </a:p>
        </p:txBody>
      </p:sp>
    </p:spTree>
    <p:extLst>
      <p:ext uri="{BB962C8B-B14F-4D97-AF65-F5344CB8AC3E}">
        <p14:creationId xmlns:p14="http://schemas.microsoft.com/office/powerpoint/2010/main" val="3813417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4242EF9B-7BD9-4D91-A335-EA8FA5047559}" type="datetimeFigureOut">
              <a:rPr lang="en-ZA" smtClean="0"/>
              <a:t>2014/02/03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28B91CB-64F9-4243-A888-B3238238F82C}" type="slidenum">
              <a:rPr lang="en-ZA" smtClean="0"/>
              <a:t>‹#›</a:t>
            </a:fld>
            <a:endParaRPr lang="en-ZA"/>
          </a:p>
        </p:txBody>
      </p:sp>
    </p:spTree>
    <p:extLst>
      <p:ext uri="{BB962C8B-B14F-4D97-AF65-F5344CB8AC3E}">
        <p14:creationId xmlns:p14="http://schemas.microsoft.com/office/powerpoint/2010/main" val="4147886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42EF9B-7BD9-4D91-A335-EA8FA5047559}" type="datetimeFigureOut">
              <a:rPr lang="en-ZA" smtClean="0"/>
              <a:t>2014/02/03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28B91CB-64F9-4243-A888-B3238238F82C}" type="slidenum">
              <a:rPr lang="en-ZA" smtClean="0"/>
              <a:t>‹#›</a:t>
            </a:fld>
            <a:endParaRPr lang="en-ZA"/>
          </a:p>
        </p:txBody>
      </p:sp>
    </p:spTree>
    <p:extLst>
      <p:ext uri="{BB962C8B-B14F-4D97-AF65-F5344CB8AC3E}">
        <p14:creationId xmlns:p14="http://schemas.microsoft.com/office/powerpoint/2010/main" val="3326106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4242EF9B-7BD9-4D91-A335-EA8FA5047559}" type="datetimeFigureOut">
              <a:rPr lang="en-ZA" smtClean="0"/>
              <a:t>2014/02/03</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B28B91CB-64F9-4243-A888-B3238238F82C}" type="slidenum">
              <a:rPr lang="en-ZA" smtClean="0"/>
              <a:t>‹#›</a:t>
            </a:fld>
            <a:endParaRPr lang="en-ZA"/>
          </a:p>
        </p:txBody>
      </p:sp>
    </p:spTree>
    <p:extLst>
      <p:ext uri="{BB962C8B-B14F-4D97-AF65-F5344CB8AC3E}">
        <p14:creationId xmlns:p14="http://schemas.microsoft.com/office/powerpoint/2010/main" val="4087013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4242EF9B-7BD9-4D91-A335-EA8FA5047559}" type="datetimeFigureOut">
              <a:rPr lang="en-ZA" smtClean="0"/>
              <a:t>2014/02/03</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B28B91CB-64F9-4243-A888-B3238238F82C}" type="slidenum">
              <a:rPr lang="en-ZA" smtClean="0"/>
              <a:t>‹#›</a:t>
            </a:fld>
            <a:endParaRPr lang="en-ZA"/>
          </a:p>
        </p:txBody>
      </p:sp>
    </p:spTree>
    <p:extLst>
      <p:ext uri="{BB962C8B-B14F-4D97-AF65-F5344CB8AC3E}">
        <p14:creationId xmlns:p14="http://schemas.microsoft.com/office/powerpoint/2010/main" val="1533703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4242EF9B-7BD9-4D91-A335-EA8FA5047559}" type="datetimeFigureOut">
              <a:rPr lang="en-ZA" smtClean="0"/>
              <a:t>2014/02/03</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B28B91CB-64F9-4243-A888-B3238238F82C}" type="slidenum">
              <a:rPr lang="en-ZA" smtClean="0"/>
              <a:t>‹#›</a:t>
            </a:fld>
            <a:endParaRPr lang="en-ZA"/>
          </a:p>
        </p:txBody>
      </p:sp>
    </p:spTree>
    <p:extLst>
      <p:ext uri="{BB962C8B-B14F-4D97-AF65-F5344CB8AC3E}">
        <p14:creationId xmlns:p14="http://schemas.microsoft.com/office/powerpoint/2010/main" val="291040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42EF9B-7BD9-4D91-A335-EA8FA5047559}" type="datetimeFigureOut">
              <a:rPr lang="en-ZA" smtClean="0"/>
              <a:t>2014/02/03</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B28B91CB-64F9-4243-A888-B3238238F82C}" type="slidenum">
              <a:rPr lang="en-ZA" smtClean="0"/>
              <a:t>‹#›</a:t>
            </a:fld>
            <a:endParaRPr lang="en-ZA"/>
          </a:p>
        </p:txBody>
      </p:sp>
    </p:spTree>
    <p:extLst>
      <p:ext uri="{BB962C8B-B14F-4D97-AF65-F5344CB8AC3E}">
        <p14:creationId xmlns:p14="http://schemas.microsoft.com/office/powerpoint/2010/main" val="1897468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42EF9B-7BD9-4D91-A335-EA8FA5047559}" type="datetimeFigureOut">
              <a:rPr lang="en-ZA" smtClean="0"/>
              <a:t>2014/02/03</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B28B91CB-64F9-4243-A888-B3238238F82C}" type="slidenum">
              <a:rPr lang="en-ZA" smtClean="0"/>
              <a:t>‹#›</a:t>
            </a:fld>
            <a:endParaRPr lang="en-ZA"/>
          </a:p>
        </p:txBody>
      </p:sp>
    </p:spTree>
    <p:extLst>
      <p:ext uri="{BB962C8B-B14F-4D97-AF65-F5344CB8AC3E}">
        <p14:creationId xmlns:p14="http://schemas.microsoft.com/office/powerpoint/2010/main" val="2946368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42EF9B-7BD9-4D91-A335-EA8FA5047559}" type="datetimeFigureOut">
              <a:rPr lang="en-ZA" smtClean="0"/>
              <a:t>2014/02/03</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B28B91CB-64F9-4243-A888-B3238238F82C}" type="slidenum">
              <a:rPr lang="en-ZA" smtClean="0"/>
              <a:t>‹#›</a:t>
            </a:fld>
            <a:endParaRPr lang="en-ZA"/>
          </a:p>
        </p:txBody>
      </p:sp>
    </p:spTree>
    <p:extLst>
      <p:ext uri="{BB962C8B-B14F-4D97-AF65-F5344CB8AC3E}">
        <p14:creationId xmlns:p14="http://schemas.microsoft.com/office/powerpoint/2010/main" val="3530753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42EF9B-7BD9-4D91-A335-EA8FA5047559}" type="datetimeFigureOut">
              <a:rPr lang="en-ZA" smtClean="0"/>
              <a:t>2014/02/03</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8B91CB-64F9-4243-A888-B3238238F82C}" type="slidenum">
              <a:rPr lang="en-ZA" smtClean="0"/>
              <a:t>‹#›</a:t>
            </a:fld>
            <a:endParaRPr lang="en-ZA"/>
          </a:p>
        </p:txBody>
      </p:sp>
    </p:spTree>
    <p:extLst>
      <p:ext uri="{BB962C8B-B14F-4D97-AF65-F5344CB8AC3E}">
        <p14:creationId xmlns:p14="http://schemas.microsoft.com/office/powerpoint/2010/main" val="16925384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Elmarie.Mostert@up.ac.za"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Excel_Worksheet1.xls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08043" y="327960"/>
            <a:ext cx="5615640" cy="523220"/>
          </a:xfrm>
          <a:prstGeom prst="rect">
            <a:avLst/>
          </a:prstGeom>
          <a:noFill/>
        </p:spPr>
        <p:txBody>
          <a:bodyPr wrap="none" rtlCol="0">
            <a:spAutoFit/>
          </a:bodyPr>
          <a:lstStyle/>
          <a:p>
            <a:r>
              <a:rPr lang="en-ZA" sz="2800" b="1" dirty="0" smtClean="0"/>
              <a:t>Introductory Course in Animal Ethics</a:t>
            </a:r>
            <a:endParaRPr lang="en-ZA" sz="2800" b="1" dirty="0"/>
          </a:p>
        </p:txBody>
      </p:sp>
      <p:sp>
        <p:nvSpPr>
          <p:cNvPr id="5" name="TextBox 4"/>
          <p:cNvSpPr txBox="1"/>
          <p:nvPr/>
        </p:nvSpPr>
        <p:spPr>
          <a:xfrm>
            <a:off x="1043608" y="1196752"/>
            <a:ext cx="6912768" cy="646331"/>
          </a:xfrm>
          <a:prstGeom prst="rect">
            <a:avLst/>
          </a:prstGeom>
          <a:noFill/>
        </p:spPr>
        <p:txBody>
          <a:bodyPr wrap="square" rtlCol="0">
            <a:spAutoFit/>
          </a:bodyPr>
          <a:lstStyle/>
          <a:p>
            <a:r>
              <a:rPr lang="en-ZA" b="1" dirty="0" smtClean="0"/>
              <a:t>The Animal Ethics Committee of the University of Pretoria invites you to participate </a:t>
            </a:r>
            <a:r>
              <a:rPr lang="en-ZA" b="1" dirty="0" smtClean="0"/>
              <a:t>in</a:t>
            </a:r>
            <a:r>
              <a:rPr lang="en-ZA" b="1" dirty="0" smtClean="0"/>
              <a:t> </a:t>
            </a:r>
            <a:r>
              <a:rPr lang="en-ZA" b="1" dirty="0" smtClean="0"/>
              <a:t>an introductory course in animal ethics</a:t>
            </a:r>
          </a:p>
        </p:txBody>
      </p:sp>
      <p:sp>
        <p:nvSpPr>
          <p:cNvPr id="6" name="TextBox 5"/>
          <p:cNvSpPr txBox="1"/>
          <p:nvPr/>
        </p:nvSpPr>
        <p:spPr>
          <a:xfrm>
            <a:off x="1059690" y="3789040"/>
            <a:ext cx="6912768" cy="646331"/>
          </a:xfrm>
          <a:prstGeom prst="rect">
            <a:avLst/>
          </a:prstGeom>
          <a:noFill/>
        </p:spPr>
        <p:txBody>
          <a:bodyPr wrap="square" rtlCol="0">
            <a:spAutoFit/>
          </a:bodyPr>
          <a:lstStyle/>
          <a:p>
            <a:r>
              <a:rPr lang="en-ZA" b="1" dirty="0" smtClean="0"/>
              <a:t>Who should attend</a:t>
            </a:r>
            <a:r>
              <a:rPr lang="en-ZA" dirty="0" smtClean="0"/>
              <a:t>: Any staff or post-graduate who is interested in or is currently planning an animal research project.</a:t>
            </a:r>
            <a:endParaRPr lang="en-ZA" dirty="0"/>
          </a:p>
        </p:txBody>
      </p:sp>
      <p:sp>
        <p:nvSpPr>
          <p:cNvPr id="7" name="TextBox 6"/>
          <p:cNvSpPr txBox="1"/>
          <p:nvPr/>
        </p:nvSpPr>
        <p:spPr>
          <a:xfrm>
            <a:off x="1043608" y="1988840"/>
            <a:ext cx="7128792" cy="1754326"/>
          </a:xfrm>
          <a:prstGeom prst="rect">
            <a:avLst/>
          </a:prstGeom>
          <a:noFill/>
        </p:spPr>
        <p:txBody>
          <a:bodyPr wrap="square" rtlCol="0">
            <a:spAutoFit/>
          </a:bodyPr>
          <a:lstStyle/>
          <a:p>
            <a:r>
              <a:rPr lang="en-ZA" b="1" dirty="0" smtClean="0"/>
              <a:t>Aim</a:t>
            </a:r>
            <a:r>
              <a:rPr lang="en-ZA" dirty="0" smtClean="0"/>
              <a:t>: The course is designed to give researchers new to animal research some insights into the ethical design and management of animal research projects within a South African Regulatory Framework. This course will be presented by UP staff experienced in animal research studies, including the chairman of the Animal Ethics Committee. The course will, however, not provide any practical animal handling experience. </a:t>
            </a:r>
            <a:endParaRPr lang="en-ZA" dirty="0"/>
          </a:p>
        </p:txBody>
      </p:sp>
      <p:sp>
        <p:nvSpPr>
          <p:cNvPr id="8" name="TextBox 7"/>
          <p:cNvSpPr txBox="1"/>
          <p:nvPr/>
        </p:nvSpPr>
        <p:spPr>
          <a:xfrm>
            <a:off x="1043608" y="4534352"/>
            <a:ext cx="7351884" cy="369332"/>
          </a:xfrm>
          <a:prstGeom prst="rect">
            <a:avLst/>
          </a:prstGeom>
          <a:noFill/>
        </p:spPr>
        <p:txBody>
          <a:bodyPr wrap="none" rtlCol="0">
            <a:spAutoFit/>
          </a:bodyPr>
          <a:lstStyle/>
          <a:p>
            <a:r>
              <a:rPr lang="en-ZA" b="1" dirty="0" smtClean="0"/>
              <a:t>Venue</a:t>
            </a:r>
            <a:r>
              <a:rPr lang="en-ZA" dirty="0" smtClean="0"/>
              <a:t>: Zoology from the 26 to 28 March 2014. Light snacks will </a:t>
            </a:r>
            <a:r>
              <a:rPr lang="en-ZA" smtClean="0"/>
              <a:t>be </a:t>
            </a:r>
            <a:r>
              <a:rPr lang="en-ZA" smtClean="0"/>
              <a:t>provided </a:t>
            </a:r>
            <a:endParaRPr lang="en-ZA" dirty="0" smtClean="0"/>
          </a:p>
        </p:txBody>
      </p:sp>
      <p:sp>
        <p:nvSpPr>
          <p:cNvPr id="9" name="TextBox 8"/>
          <p:cNvSpPr txBox="1"/>
          <p:nvPr/>
        </p:nvSpPr>
        <p:spPr>
          <a:xfrm>
            <a:off x="1043608" y="5013176"/>
            <a:ext cx="1217641" cy="369332"/>
          </a:xfrm>
          <a:prstGeom prst="rect">
            <a:avLst/>
          </a:prstGeom>
          <a:noFill/>
        </p:spPr>
        <p:txBody>
          <a:bodyPr wrap="none" rtlCol="0">
            <a:spAutoFit/>
          </a:bodyPr>
          <a:lstStyle/>
          <a:p>
            <a:r>
              <a:rPr lang="en-ZA" b="1" dirty="0" smtClean="0"/>
              <a:t>Cost</a:t>
            </a:r>
            <a:r>
              <a:rPr lang="en-ZA" dirty="0" smtClean="0"/>
              <a:t>: None</a:t>
            </a:r>
            <a:endParaRPr lang="en-ZA" dirty="0"/>
          </a:p>
        </p:txBody>
      </p:sp>
      <p:sp>
        <p:nvSpPr>
          <p:cNvPr id="10" name="TextBox 9"/>
          <p:cNvSpPr txBox="1"/>
          <p:nvPr/>
        </p:nvSpPr>
        <p:spPr>
          <a:xfrm>
            <a:off x="1059691" y="5476582"/>
            <a:ext cx="7400742" cy="646331"/>
          </a:xfrm>
          <a:prstGeom prst="rect">
            <a:avLst/>
          </a:prstGeom>
          <a:noFill/>
        </p:spPr>
        <p:txBody>
          <a:bodyPr wrap="square" rtlCol="0">
            <a:spAutoFit/>
          </a:bodyPr>
          <a:lstStyle/>
          <a:p>
            <a:r>
              <a:rPr lang="en-ZA" b="1" dirty="0" smtClean="0"/>
              <a:t>Contact Details</a:t>
            </a:r>
            <a:r>
              <a:rPr lang="en-ZA" dirty="0" smtClean="0"/>
              <a:t>: If you’re interested in the course, please  contact Ms </a:t>
            </a:r>
            <a:r>
              <a:rPr lang="en-ZA" dirty="0" err="1" smtClean="0"/>
              <a:t>Elmarie</a:t>
            </a:r>
            <a:r>
              <a:rPr lang="en-ZA" dirty="0" smtClean="0"/>
              <a:t> </a:t>
            </a:r>
            <a:r>
              <a:rPr lang="en-ZA" dirty="0" err="1" smtClean="0"/>
              <a:t>Mostert</a:t>
            </a:r>
            <a:r>
              <a:rPr lang="en-ZA" dirty="0" smtClean="0"/>
              <a:t> at </a:t>
            </a:r>
            <a:r>
              <a:rPr lang="en-ZA" dirty="0" smtClean="0">
                <a:hlinkClick r:id="rId2"/>
              </a:rPr>
              <a:t>Elmarie.Mostert@up.ac.za</a:t>
            </a:r>
            <a:r>
              <a:rPr lang="en-ZA" dirty="0" smtClean="0"/>
              <a:t> to confirm your attendance. </a:t>
            </a:r>
            <a:endParaRPr lang="en-ZA" dirty="0"/>
          </a:p>
        </p:txBody>
      </p:sp>
    </p:spTree>
    <p:extLst>
      <p:ext uri="{BB962C8B-B14F-4D97-AF65-F5344CB8AC3E}">
        <p14:creationId xmlns:p14="http://schemas.microsoft.com/office/powerpoint/2010/main" val="21468225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p:cNvGraphicFramePr>
            <a:graphicFrameLocks noChangeAspect="1"/>
          </p:cNvGraphicFramePr>
          <p:nvPr>
            <p:extLst>
              <p:ext uri="{D42A27DB-BD31-4B8C-83A1-F6EECF244321}">
                <p14:modId xmlns:p14="http://schemas.microsoft.com/office/powerpoint/2010/main" val="2984464868"/>
              </p:ext>
            </p:extLst>
          </p:nvPr>
        </p:nvGraphicFramePr>
        <p:xfrm>
          <a:off x="971600" y="105694"/>
          <a:ext cx="7344816" cy="6517411"/>
        </p:xfrm>
        <a:graphic>
          <a:graphicData uri="http://schemas.openxmlformats.org/presentationml/2006/ole">
            <mc:AlternateContent xmlns:mc="http://schemas.openxmlformats.org/markup-compatibility/2006">
              <mc:Choice xmlns:v="urn:schemas-microsoft-com:vml" Requires="v">
                <p:oleObj spid="_x0000_s1030" name="Worksheet" r:id="rId4" imgW="7953254" imgH="7058070" progId="Excel.Sheet.12">
                  <p:embed/>
                </p:oleObj>
              </mc:Choice>
              <mc:Fallback>
                <p:oleObj name="Worksheet" r:id="rId4" imgW="7953254" imgH="7058070" progId="Excel.Sheet.12">
                  <p:embed/>
                  <p:pic>
                    <p:nvPicPr>
                      <p:cNvPr id="0" name=""/>
                      <p:cNvPicPr/>
                      <p:nvPr/>
                    </p:nvPicPr>
                    <p:blipFill>
                      <a:blip r:embed="rId5"/>
                      <a:stretch>
                        <a:fillRect/>
                      </a:stretch>
                    </p:blipFill>
                    <p:spPr>
                      <a:xfrm>
                        <a:off x="971600" y="105694"/>
                        <a:ext cx="7344816" cy="6517411"/>
                      </a:xfrm>
                      <a:prstGeom prst="rect">
                        <a:avLst/>
                      </a:prstGeom>
                    </p:spPr>
                  </p:pic>
                </p:oleObj>
              </mc:Fallback>
            </mc:AlternateContent>
          </a:graphicData>
        </a:graphic>
      </p:graphicFrame>
    </p:spTree>
    <p:extLst>
      <p:ext uri="{BB962C8B-B14F-4D97-AF65-F5344CB8AC3E}">
        <p14:creationId xmlns:p14="http://schemas.microsoft.com/office/powerpoint/2010/main" val="42769565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351</TotalTime>
  <Words>156</Words>
  <Application>Microsoft Office PowerPoint</Application>
  <PresentationFormat>On-screen Show (4:3)</PresentationFormat>
  <Paragraphs>7</Paragraphs>
  <Slides>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vt:i4>
      </vt:variant>
    </vt:vector>
  </HeadingPairs>
  <TitlesOfParts>
    <vt:vector size="4" baseType="lpstr">
      <vt:lpstr>Office Theme</vt:lpstr>
      <vt:lpstr>Worksheet</vt:lpstr>
      <vt:lpstr>PowerPoint Presentation</vt:lpstr>
      <vt:lpstr>PowerPoint Presentation</vt:lpstr>
    </vt:vector>
  </TitlesOfParts>
  <Company>University of Pretoria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9</cp:revision>
  <dcterms:created xsi:type="dcterms:W3CDTF">2014-01-29T06:51:36Z</dcterms:created>
  <dcterms:modified xsi:type="dcterms:W3CDTF">2014-02-03T14:34:55Z</dcterms:modified>
</cp:coreProperties>
</file>